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374" r:id="rId2"/>
    <p:sldId id="375" r:id="rId3"/>
    <p:sldId id="289" r:id="rId4"/>
    <p:sldId id="339" r:id="rId5"/>
    <p:sldId id="342" r:id="rId6"/>
    <p:sldId id="376" r:id="rId7"/>
    <p:sldId id="365" r:id="rId8"/>
    <p:sldId id="341" r:id="rId9"/>
    <p:sldId id="356" r:id="rId10"/>
    <p:sldId id="345" r:id="rId11"/>
    <p:sldId id="357" r:id="rId12"/>
    <p:sldId id="358" r:id="rId13"/>
    <p:sldId id="359" r:id="rId14"/>
    <p:sldId id="360" r:id="rId15"/>
    <p:sldId id="361" r:id="rId16"/>
    <p:sldId id="362" r:id="rId17"/>
    <p:sldId id="346" r:id="rId18"/>
    <p:sldId id="364" r:id="rId19"/>
    <p:sldId id="366" r:id="rId20"/>
    <p:sldId id="367" r:id="rId21"/>
    <p:sldId id="368" r:id="rId22"/>
    <p:sldId id="369" r:id="rId23"/>
    <p:sldId id="347" r:id="rId24"/>
    <p:sldId id="372" r:id="rId25"/>
    <p:sldId id="370" r:id="rId26"/>
    <p:sldId id="348" r:id="rId27"/>
    <p:sldId id="349" r:id="rId28"/>
    <p:sldId id="350" r:id="rId29"/>
    <p:sldId id="371" r:id="rId30"/>
    <p:sldId id="373" r:id="rId3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CECFF"/>
    <a:srgbClr val="00A6D6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6" autoAdjust="0"/>
    <p:restoredTop sz="94678" autoAdjust="0"/>
  </p:normalViewPr>
  <p:slideViewPr>
    <p:cSldViewPr>
      <p:cViewPr varScale="1">
        <p:scale>
          <a:sx n="73" d="100"/>
          <a:sy n="73" d="100"/>
        </p:scale>
        <p:origin x="15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1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315FA9-FF3D-41A3-9D85-CF2DF7F80E5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FB4D09-8FA6-4318-8CC5-DC5F058280A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1101D-5977-4D0A-A0A4-F8B584A349B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1510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C4D6E-84B2-4AA1-9DEC-1FBCCE9517C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76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FF850-1207-4AD5-9281-A1EDBAA52F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0399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2DF03-DEF8-4429-859E-9716CE73A2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58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2DE9D-172E-471A-A10A-F3E82A10C0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63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C93E6-8DB8-4BBC-AE48-D28D3EC8B9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963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9AC49-D522-4F7A-B174-8B7C998A43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1516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2A15C-FE27-43EC-8BA9-7550C0F289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716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0322C-2A40-4ABE-8134-CD8A9A5A61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14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4852-491A-4650-8D9C-9310071A83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029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DAF9C-DF1E-4DC1-93A0-4EB60387CF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611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97A0BE4-556C-4737-B540-6D9B2DFAF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-3175"/>
            <a:ext cx="149066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94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9467815-4429-871A-5EAB-BBD82307DB6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Part 2 (2</a:t>
            </a:r>
            <a:r>
              <a:rPr lang="en-GB" altLang="en-US" sz="4000" b="1" baseline="30000" dirty="0"/>
              <a:t>nd</a:t>
            </a:r>
            <a:r>
              <a:rPr lang="en-GB" altLang="en-US" sz="4000" b="1" dirty="0"/>
              <a:t> afternoon)</a:t>
            </a:r>
          </a:p>
        </p:txBody>
      </p:sp>
      <p:sp>
        <p:nvSpPr>
          <p:cNvPr id="2051" name="Text Box 3">
            <a:extLst>
              <a:ext uri="{FF2B5EF4-FFF2-40B4-BE49-F238E27FC236}">
                <a16:creationId xmlns:a16="http://schemas.microsoft.com/office/drawing/2014/main" id="{A2FB6BF6-4425-FFBA-BF8D-B59A055DA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5557804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rgbClr val="99CCFF"/>
                </a:solidFill>
              </a:rPr>
              <a:t> </a:t>
            </a:r>
            <a:r>
              <a:rPr lang="en-US" altLang="en-US" sz="2400" u="sng" dirty="0">
                <a:solidFill>
                  <a:srgbClr val="99CCFF"/>
                </a:solidFill>
              </a:rPr>
              <a:t>Linear inversion methods</a:t>
            </a:r>
            <a:r>
              <a:rPr lang="en-US" altLang="en-US" sz="2400" dirty="0">
                <a:solidFill>
                  <a:srgbClr val="99CCFF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- Linear inversion theory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</a:t>
            </a:r>
            <a:r>
              <a:rPr lang="en-US" altLang="en-US" sz="2400" dirty="0" err="1"/>
              <a:t>Traveltime</a:t>
            </a:r>
            <a:r>
              <a:rPr lang="en-US" altLang="en-US" sz="2400" dirty="0"/>
              <a:t> inversion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Exercise: application to VSP data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u="sng" dirty="0">
                <a:solidFill>
                  <a:srgbClr val="99CCFF"/>
                </a:solidFill>
              </a:rPr>
              <a:t> Nonlinear inversion methods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- Non-linear inversion theory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- Uncertainty quantification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- Non-linear </a:t>
            </a:r>
            <a:r>
              <a:rPr lang="en-US" altLang="en-US" sz="2400" dirty="0" err="1">
                <a:solidFill>
                  <a:srgbClr val="99CCFF"/>
                </a:solidFill>
              </a:rPr>
              <a:t>traveltime</a:t>
            </a:r>
            <a:r>
              <a:rPr lang="en-US" altLang="en-US" sz="2400" dirty="0">
                <a:solidFill>
                  <a:srgbClr val="99CCFF"/>
                </a:solidFill>
              </a:rPr>
              <a:t> inversion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99CCFF"/>
                </a:solidFill>
              </a:rPr>
              <a:t>	Exercise: non-linear tomography</a:t>
            </a:r>
            <a:endParaRPr lang="en-US" altLang="en-US" sz="2400" dirty="0">
              <a:solidFill>
                <a:srgbClr val="99CC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737475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velocity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8820150" cy="3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737475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velocity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1" b="20207"/>
          <a:stretch>
            <a:fillRect/>
          </a:stretch>
        </p:blipFill>
        <p:spPr bwMode="auto">
          <a:xfrm>
            <a:off x="0" y="1628775"/>
            <a:ext cx="32766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48125" y="1793875"/>
            <a:ext cx="48450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Constant velocity blocks: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Simple to define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Linear ray paths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Variations not smooth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Artificial velocity discontinuities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737475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velocity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0" r="26115" b="20207"/>
          <a:stretch>
            <a:fillRect/>
          </a:stretch>
        </p:blipFill>
        <p:spPr bwMode="auto">
          <a:xfrm>
            <a:off x="3203575" y="1628775"/>
            <a:ext cx="3313113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9750" y="4581525"/>
            <a:ext cx="61499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Velocities defined at vertices of rectangular grid: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Interpolation within rectangular grid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Velocity continuous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Velocity-gradient discontinuous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737475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velocity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46" b="22237"/>
          <a:stretch>
            <a:fillRect/>
          </a:stretch>
        </p:blipFill>
        <p:spPr bwMode="auto">
          <a:xfrm>
            <a:off x="6372225" y="1628775"/>
            <a:ext cx="24479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68313" y="4005263"/>
            <a:ext cx="732155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Velocities defined at vertices of triangular grid: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Bridging gap between two previous ones (somewhat)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Rays can be traced analytically (circular path)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Triangles can change in shape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Velocity varies continuously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Velocity-gradient still discontinuous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80645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interfaces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268413"/>
            <a:ext cx="6388100" cy="53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80645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Model parameterization: interfaces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8569325" cy="477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4 steps to produce velocity model 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064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Model parameterization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 Forward calculation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Inversion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Analysis of solution robustness</a:t>
            </a:r>
            <a:endParaRPr lang="nl-NL" altLang="en-US" sz="24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810500" cy="858838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Forward modelling: ray tracing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92225"/>
            <a:ext cx="5653088" cy="55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810500" cy="858838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Forward modelling: ray tracing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9375" y="1628775"/>
            <a:ext cx="906462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Solutions to eikonal equation: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Solving set of ray equations as solutions of eikonal equation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(“standard ray tracing”)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Finite-difference solution: gridded solution to full eikonal equation:</a:t>
            </a:r>
          </a:p>
          <a:p>
            <a:pPr lvl="2" eaLnBrk="1" hangingPunct="1">
              <a:spcBef>
                <a:spcPct val="0"/>
              </a:spcBef>
              <a:buFontTx/>
              <a:buChar char="-"/>
            </a:pPr>
            <a:r>
              <a:rPr lang="en-US" altLang="en-US">
                <a:latin typeface="Times New Roman" panose="02020603050405020304" pitchFamily="18" charset="0"/>
              </a:rPr>
              <a:t> Track whole wavefront from source (Vidale 1988)</a:t>
            </a:r>
          </a:p>
          <a:p>
            <a:pPr lvl="2" eaLnBrk="1" hangingPunct="1">
              <a:spcBef>
                <a:spcPct val="0"/>
              </a:spcBef>
              <a:buFontTx/>
              <a:buChar char="-"/>
            </a:pPr>
            <a:r>
              <a:rPr lang="en-US" altLang="en-US">
                <a:latin typeface="Times New Roman" panose="02020603050405020304" pitchFamily="18" charset="0"/>
              </a:rPr>
              <a:t> Fast Marching method (Sethin &amp; Popovici 1999):</a:t>
            </a:r>
          </a:p>
          <a:p>
            <a:pPr lvl="3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unconditionally stable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4 steps to produce velocity model 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064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Model parameterization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Forward calculation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 Inversion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Analysis of solution robustness</a:t>
            </a:r>
            <a:endParaRPr lang="nl-NL" altLang="en-US" sz="24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686"/>
            <a:ext cx="7772400" cy="1143000"/>
          </a:xfrm>
        </p:spPr>
        <p:txBody>
          <a:bodyPr/>
          <a:lstStyle/>
          <a:p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Seismic travel-time problem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13658" y="1202140"/>
            <a:ext cx="8194616" cy="1569662"/>
            <a:chOff x="413658" y="1513112"/>
            <a:chExt cx="8194616" cy="1569662"/>
          </a:xfrm>
        </p:grpSpPr>
        <p:sp>
          <p:nvSpPr>
            <p:cNvPr id="3" name="TextBox 2"/>
            <p:cNvSpPr txBox="1"/>
            <p:nvPr/>
          </p:nvSpPr>
          <p:spPr>
            <a:xfrm>
              <a:off x="413658" y="1513114"/>
              <a:ext cx="1421928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Seismic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velocities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52056" y="1513112"/>
              <a:ext cx="2434122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Travel-time Theory</a:t>
              </a:r>
              <a:endParaRPr lang="en-GB" dirty="0"/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36918" y="1513113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Synthetic </a:t>
              </a:r>
              <a:r>
                <a:rPr lang="en-GB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traveltime</a:t>
              </a:r>
              <a:endPara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8" name="Straight Arrow Connector 7"/>
            <p:cNvCxnSpPr>
              <a:cxnSpLocks/>
              <a:stCxn id="3" idx="3"/>
              <a:endCxn id="6" idx="1"/>
            </p:cNvCxnSpPr>
            <p:nvPr/>
          </p:nvCxnSpPr>
          <p:spPr>
            <a:xfrm flipV="1">
              <a:off x="1835586" y="2297942"/>
              <a:ext cx="101647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5286178" y="2297938"/>
              <a:ext cx="75074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426869" y="4357888"/>
            <a:ext cx="8194617" cy="1569662"/>
            <a:chOff x="413657" y="3880755"/>
            <a:chExt cx="8194617" cy="1569662"/>
          </a:xfrm>
        </p:grpSpPr>
        <p:sp>
          <p:nvSpPr>
            <p:cNvPr id="13" name="TextBox 12"/>
            <p:cNvSpPr txBox="1"/>
            <p:nvPr/>
          </p:nvSpPr>
          <p:spPr>
            <a:xfrm>
              <a:off x="413657" y="3880757"/>
              <a:ext cx="1782931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Estimated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velocities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52056" y="3880755"/>
              <a:ext cx="2434121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Travel-time inversion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36918" y="3880756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Picked </a:t>
              </a:r>
              <a:r>
                <a:rPr lang="en-GB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traveltimes</a:t>
              </a:r>
              <a:endPara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 flipV="1">
              <a:off x="5286178" y="4665585"/>
              <a:ext cx="750741" cy="108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3" idx="3"/>
            </p:cNvCxnSpPr>
            <p:nvPr/>
          </p:nvCxnSpPr>
          <p:spPr>
            <a:xfrm flipH="1">
              <a:off x="2196588" y="4665586"/>
              <a:ext cx="655468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Group 2047"/>
          <p:cNvGrpSpPr/>
          <p:nvPr/>
        </p:nvGrpSpPr>
        <p:grpSpPr>
          <a:xfrm>
            <a:off x="1188870" y="2822035"/>
            <a:ext cx="6670616" cy="483806"/>
            <a:chOff x="1188870" y="2648254"/>
            <a:chExt cx="6670616" cy="483806"/>
          </a:xfrm>
        </p:grpSpPr>
        <p:cxnSp>
          <p:nvCxnSpPr>
            <p:cNvPr id="23" name="Straight Arrow Connector 22"/>
            <p:cNvCxnSpPr/>
            <p:nvPr/>
          </p:nvCxnSpPr>
          <p:spPr>
            <a:xfrm flipV="1">
              <a:off x="1188870" y="3107579"/>
              <a:ext cx="6670616" cy="24481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21458" y="2648254"/>
              <a:ext cx="2329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Forward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83771" y="3592485"/>
            <a:ext cx="6520544" cy="470000"/>
            <a:chOff x="783771" y="3592485"/>
            <a:chExt cx="6520544" cy="470000"/>
          </a:xfrm>
        </p:grpSpPr>
        <p:cxnSp>
          <p:nvCxnSpPr>
            <p:cNvPr id="26" name="Straight Arrow Connector 25"/>
            <p:cNvCxnSpPr/>
            <p:nvPr/>
          </p:nvCxnSpPr>
          <p:spPr>
            <a:xfrm flipH="1">
              <a:off x="783771" y="4054151"/>
              <a:ext cx="6520544" cy="8334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714821" y="3592485"/>
              <a:ext cx="21916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Inverse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497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7596188" cy="1219200"/>
          </a:xfrm>
        </p:spPr>
        <p:txBody>
          <a:bodyPr/>
          <a:lstStyle/>
          <a:p>
            <a:pPr eaLnBrk="1" hangingPunct="1"/>
            <a:r>
              <a:rPr lang="en-US" altLang="en-US" sz="3200" u="sng" dirty="0">
                <a:solidFill>
                  <a:srgbClr val="00A6D6"/>
                </a:solidFill>
              </a:rPr>
              <a:t>Travel-time Inversion: linear/non-linear</a:t>
            </a:r>
            <a:endParaRPr lang="en-GB" altLang="en-US" sz="3200" u="sng" dirty="0">
              <a:solidFill>
                <a:srgbClr val="00A6D6"/>
              </a:solidFill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Traveltime </a:t>
            </a:r>
            <a:r>
              <a:rPr lang="en-US" altLang="en-US" sz="2400" i="1">
                <a:latin typeface="Times New Roman" panose="02020603050405020304" pitchFamily="18" charset="0"/>
              </a:rPr>
              <a:t>t</a:t>
            </a:r>
            <a:r>
              <a:rPr lang="en-US" altLang="en-US" sz="2400">
                <a:latin typeface="Times New Roman" panose="02020603050405020304" pitchFamily="18" charset="0"/>
              </a:rPr>
              <a:t> of a Ray, in terms of velocity </a:t>
            </a:r>
            <a:r>
              <a:rPr lang="en-US" altLang="en-US" sz="2400" i="1">
                <a:latin typeface="Times New Roman" panose="02020603050405020304" pitchFamily="18" charset="0"/>
              </a:rPr>
              <a:t>s</a:t>
            </a:r>
            <a:r>
              <a:rPr lang="en-US" altLang="en-US" sz="2400">
                <a:latin typeface="Times New Roman" panose="02020603050405020304" pitchFamily="18" charset="0"/>
              </a:rPr>
              <a:t> and length </a:t>
            </a:r>
            <a:r>
              <a:rPr lang="en-US" altLang="en-US" sz="2400" i="1">
                <a:latin typeface="Times New Roman" panose="02020603050405020304" pitchFamily="18" charset="0"/>
              </a:rPr>
              <a:t>l</a:t>
            </a:r>
            <a:r>
              <a:rPr lang="en-US" altLang="en-US" sz="2400">
                <a:latin typeface="Times New Roman" panose="02020603050405020304" pitchFamily="18" charset="0"/>
              </a:rPr>
              <a:t> along the ray: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	</a:t>
            </a:r>
            <a:r>
              <a:rPr lang="en-US" altLang="en-US" sz="2400" i="1">
                <a:latin typeface="Times New Roman" panose="02020603050405020304" pitchFamily="18" charset="0"/>
              </a:rPr>
              <a:t>t </a:t>
            </a:r>
            <a:r>
              <a:rPr lang="en-US" altLang="en-US" sz="2400">
                <a:latin typeface="Times New Roman" panose="02020603050405020304" pitchFamily="18" charset="0"/>
              </a:rPr>
              <a:t>= </a:t>
            </a:r>
            <a:r>
              <a:rPr lang="en-US" altLang="en-US" sz="3600">
                <a:latin typeface="Times New Roman" panose="02020603050405020304" pitchFamily="18" charset="0"/>
              </a:rPr>
              <a:t>∫</a:t>
            </a:r>
            <a:r>
              <a:rPr lang="en-US" altLang="en-US" sz="2400" baseline="-25000">
                <a:latin typeface="Times New Roman" panose="02020603050405020304" pitchFamily="18" charset="0"/>
              </a:rPr>
              <a:t>ray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 i="1">
                <a:latin typeface="Times New Roman" panose="02020603050405020304" pitchFamily="18" charset="0"/>
              </a:rPr>
              <a:t>s</a:t>
            </a:r>
            <a:r>
              <a:rPr lang="en-US" altLang="en-US" sz="2400">
                <a:latin typeface="Times New Roman" panose="02020603050405020304" pitchFamily="18" charset="0"/>
              </a:rPr>
              <a:t>(</a:t>
            </a:r>
            <a:r>
              <a:rPr lang="en-US" altLang="en-US" sz="2400" b="1" u="sng">
                <a:latin typeface="Times New Roman" panose="02020603050405020304" pitchFamily="18" charset="0"/>
              </a:rPr>
              <a:t>x</a:t>
            </a:r>
            <a:r>
              <a:rPr lang="en-US" altLang="en-US" sz="2400">
                <a:latin typeface="Times New Roman" panose="02020603050405020304" pitchFamily="18" charset="0"/>
              </a:rPr>
              <a:t>) d</a:t>
            </a:r>
            <a:r>
              <a:rPr lang="en-US" altLang="en-US" sz="2400" i="1">
                <a:latin typeface="Times New Roman" panose="02020603050405020304" pitchFamily="18" charset="0"/>
              </a:rPr>
              <a:t>l</a:t>
            </a: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This system can be written as (non-linearly):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</a:t>
            </a:r>
            <a:r>
              <a:rPr lang="en-US" altLang="en-US" sz="2400" b="1">
                <a:latin typeface="Times New Roman" panose="02020603050405020304" pitchFamily="18" charset="0"/>
              </a:rPr>
              <a:t>t</a:t>
            </a:r>
            <a:r>
              <a:rPr lang="en-US" altLang="en-US" sz="2400">
                <a:latin typeface="Times New Roman" panose="02020603050405020304" pitchFamily="18" charset="0"/>
              </a:rPr>
              <a:t> = </a:t>
            </a:r>
            <a:r>
              <a:rPr lang="en-US" altLang="en-US" sz="2400" b="1">
                <a:latin typeface="Times New Roman" panose="02020603050405020304" pitchFamily="18" charset="0"/>
              </a:rPr>
              <a:t>G </a:t>
            </a:r>
            <a:r>
              <a:rPr lang="en-US" altLang="en-US" sz="2400">
                <a:latin typeface="Times New Roman" panose="02020603050405020304" pitchFamily="18" charset="0"/>
              </a:rPr>
              <a:t>(</a:t>
            </a:r>
            <a:r>
              <a:rPr lang="en-US" altLang="en-US" sz="2400" b="1">
                <a:latin typeface="Times New Roman" panose="02020603050405020304" pitchFamily="18" charset="0"/>
              </a:rPr>
              <a:t> m </a:t>
            </a:r>
            <a:r>
              <a:rPr lang="en-US" altLang="en-US" sz="2400">
                <a:latin typeface="Times New Roman" panose="02020603050405020304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Linear assumption, i.e.,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</a:t>
            </a:r>
            <a:r>
              <a:rPr lang="en-US" altLang="en-US" sz="2400" b="1">
                <a:latin typeface="Times New Roman" panose="02020603050405020304" pitchFamily="18" charset="0"/>
              </a:rPr>
              <a:t>t </a:t>
            </a:r>
            <a:r>
              <a:rPr lang="en-US" altLang="en-US" sz="2400">
                <a:latin typeface="Times New Roman" panose="02020603050405020304" pitchFamily="18" charset="0"/>
              </a:rPr>
              <a:t>= </a:t>
            </a:r>
            <a:r>
              <a:rPr lang="en-US" altLang="en-US" sz="2400" b="1">
                <a:latin typeface="Times New Roman" panose="02020603050405020304" pitchFamily="18" charset="0"/>
              </a:rPr>
              <a:t>G 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This is called Backprojection</a:t>
            </a:r>
            <a:endParaRPr lang="nl-NL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7596188" cy="1219200"/>
          </a:xfrm>
        </p:spPr>
        <p:txBody>
          <a:bodyPr/>
          <a:lstStyle/>
          <a:p>
            <a:pPr eaLnBrk="1" hangingPunct="1"/>
            <a:r>
              <a:rPr lang="en-US" altLang="en-US" sz="3200" u="sng" dirty="0">
                <a:solidFill>
                  <a:srgbClr val="00A6D6"/>
                </a:solidFill>
              </a:rPr>
              <a:t>Travel-time Inversion: linear/non-linear</a:t>
            </a:r>
            <a:endParaRPr lang="en-GB" altLang="en-US" sz="3200" u="sng" dirty="0">
              <a:solidFill>
                <a:srgbClr val="00A6D6"/>
              </a:solidFill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Here you get the whole branch on inverse theory.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Including: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Damping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nl-NL" altLang="en-US" sz="2400">
                <a:latin typeface="Times New Roman" panose="02020603050405020304" pitchFamily="18" charset="0"/>
              </a:rPr>
              <a:t>Smoothing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nl-NL" altLang="en-US" sz="2400">
                <a:latin typeface="Times New Roman" panose="02020603050405020304" pitchFamily="18" charset="0"/>
              </a:rPr>
              <a:t> Bayesian approach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nl-NL" altLang="en-US" sz="2400">
                <a:latin typeface="Times New Roman" panose="02020603050405020304" pitchFamily="18" charset="0"/>
              </a:rPr>
              <a:t>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2400">
                <a:latin typeface="Times New Roman" panose="02020603050405020304" pitchFamily="18" charset="0"/>
              </a:rPr>
              <a:t>Etc.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2400">
                <a:latin typeface="Times New Roman" panose="02020603050405020304" pitchFamily="18" charset="0"/>
              </a:rPr>
              <a:t>Overview given in Rawlinson &amp; Sambridge (2003)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4 steps to produce velocity model 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064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Model parameterization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Forward calculation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Inversion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 Analysis of solution robustness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Analysis of robustness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55650" y="2060575"/>
            <a:ext cx="660082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Local linearity: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Resolution and Covariance matrices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Testing resolution by reconstructing synthetic model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3240088" cy="5040312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Examples: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 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Reflection travel-time inversion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32772" name="Picture 6" descr="reflection_tomo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3" y="0"/>
            <a:ext cx="52466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Examples: 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Wide-angle travel-time inversion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33600"/>
            <a:ext cx="859631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Examples: 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Wide-angle travel-time inversion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54150"/>
            <a:ext cx="8201025" cy="540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0"/>
            <a:ext cx="6259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3600450" cy="532765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Example: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Local Earthquake Tomography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0"/>
            <a:ext cx="6121400" cy="623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3887788" cy="4752975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Example: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tele-seismic tomography</a:t>
            </a:r>
            <a:br>
              <a:rPr lang="en-US" altLang="en-US" sz="4000" dirty="0">
                <a:solidFill>
                  <a:srgbClr val="0000FF"/>
                </a:solidFill>
              </a:rPr>
            </a:br>
            <a:endParaRPr lang="en-GB" altLang="en-U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789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3887788" cy="4752975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Example: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tele-seismic tomography</a:t>
            </a:r>
            <a:br>
              <a:rPr lang="en-US" altLang="en-US" sz="4000" dirty="0">
                <a:solidFill>
                  <a:srgbClr val="0000FF"/>
                </a:solidFill>
              </a:rPr>
            </a:br>
            <a:endParaRPr lang="en-GB" altLang="en-US" sz="4000" dirty="0">
              <a:solidFill>
                <a:srgbClr val="0000FF"/>
              </a:solidFill>
            </a:endParaRPr>
          </a:p>
        </p:txBody>
      </p:sp>
      <p:pic>
        <p:nvPicPr>
          <p:cNvPr id="37893" name="Picture 6" descr="UpperMantle_Sveloci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0"/>
            <a:ext cx="4962525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3759200" y="5969000"/>
            <a:ext cx="5230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Upper-mantle shear-wave velocity model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B0F0"/>
                </a:solidFill>
              </a:rPr>
              <a:t>Travel-time Inversion</a:t>
            </a:r>
            <a:endParaRPr lang="en-GB" altLang="en-US" sz="4000" dirty="0">
              <a:solidFill>
                <a:srgbClr val="00B0F0"/>
              </a:solidFill>
            </a:endParaRP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395288" y="1268413"/>
            <a:ext cx="8351837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u="sng" dirty="0">
                <a:latin typeface="+mj-lt"/>
              </a:rPr>
              <a:t>Typical characteristics: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Coarse-scale/ “Macro- Model”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Typically used for imaging/migration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Output: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 dirty="0">
                <a:latin typeface="+mj-lt"/>
              </a:rPr>
              <a:t> Velocity model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 dirty="0">
                <a:latin typeface="+mj-lt"/>
              </a:rPr>
              <a:t> Depths of interfaces/boundaries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+mj-lt"/>
              </a:rPr>
              <a:t>In contrast of </a:t>
            </a:r>
            <a:r>
              <a:rPr lang="en-US" altLang="en-US" sz="2400" b="1" i="1" dirty="0">
                <a:solidFill>
                  <a:srgbClr val="00B0F0"/>
                </a:solidFill>
                <a:latin typeface="+mj-lt"/>
              </a:rPr>
              <a:t>amplitude</a:t>
            </a:r>
            <a:r>
              <a:rPr lang="en-US" altLang="en-US" sz="2400" dirty="0">
                <a:latin typeface="+mj-lt"/>
              </a:rPr>
              <a:t>  inversion: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Fine-scale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Typically used for analysis like: Amplitude-versus-Offset (AVO)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latin typeface="+mj-lt"/>
              </a:rPr>
              <a:t> Output: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 dirty="0">
                <a:latin typeface="+mj-lt"/>
              </a:rPr>
              <a:t> Local velocities (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dirty="0">
                <a:latin typeface="+mj-lt"/>
              </a:rPr>
              <a:t>V</a:t>
            </a:r>
            <a:r>
              <a:rPr lang="en-US" altLang="en-US" sz="2400" baseline="-25000" dirty="0">
                <a:latin typeface="+mj-lt"/>
              </a:rPr>
              <a:t>P </a:t>
            </a:r>
            <a:r>
              <a:rPr lang="en-US" altLang="en-US" sz="2400" dirty="0">
                <a:latin typeface="+mj-lt"/>
              </a:rPr>
              <a:t>, 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dirty="0">
                <a:latin typeface="+mj-lt"/>
              </a:rPr>
              <a:t>V</a:t>
            </a:r>
            <a:r>
              <a:rPr lang="en-US" altLang="en-US" sz="2400" baseline="-25000" dirty="0">
                <a:latin typeface="+mj-lt"/>
              </a:rPr>
              <a:t>S</a:t>
            </a:r>
            <a:r>
              <a:rPr lang="en-US" altLang="en-US" sz="2400" dirty="0">
                <a:latin typeface="+mj-lt"/>
              </a:rPr>
              <a:t>)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en-US" sz="2400" dirty="0">
                <a:latin typeface="+mj-lt"/>
              </a:rPr>
              <a:t> Local impedances (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dirty="0">
                <a:latin typeface="+mj-lt"/>
              </a:rPr>
              <a:t>I</a:t>
            </a:r>
            <a:r>
              <a:rPr lang="en-US" altLang="en-US" sz="2400" baseline="-25000" dirty="0">
                <a:latin typeface="+mj-lt"/>
              </a:rPr>
              <a:t>P </a:t>
            </a:r>
            <a:r>
              <a:rPr lang="en-US" altLang="en-US" sz="2400" dirty="0">
                <a:latin typeface="+mj-lt"/>
              </a:rPr>
              <a:t>, 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dirty="0">
                <a:latin typeface="+mj-lt"/>
              </a:rPr>
              <a:t>I</a:t>
            </a:r>
            <a:r>
              <a:rPr lang="en-US" altLang="en-US" sz="2400" baseline="-25000" dirty="0">
                <a:latin typeface="+mj-lt"/>
              </a:rPr>
              <a:t>S</a:t>
            </a:r>
            <a:r>
              <a:rPr lang="en-US" altLang="en-US" sz="2400" dirty="0">
                <a:latin typeface="+mj-lt"/>
              </a:rPr>
              <a:t>)</a:t>
            </a:r>
            <a:endParaRPr lang="nl-NL" altLang="en-US" sz="2400" dirty="0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971550" y="692150"/>
            <a:ext cx="69024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A6D6"/>
                </a:solidFill>
                <a:latin typeface="Times New Roman" panose="02020603050405020304" pitchFamily="18" charset="0"/>
              </a:rPr>
              <a:t>Exercise travel-time inversion:</a:t>
            </a:r>
          </a:p>
        </p:txBody>
      </p:sp>
      <p:pic>
        <p:nvPicPr>
          <p:cNvPr id="3891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0848"/>
            <a:ext cx="2376488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060080" y="5804173"/>
            <a:ext cx="30765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A6D6"/>
                </a:solidFill>
                <a:latin typeface="Times New Roman" panose="02020603050405020304" pitchFamily="18" charset="0"/>
              </a:rPr>
              <a:t>VSP example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Travel-time Inversion</a:t>
            </a:r>
            <a:br>
              <a:rPr lang="en-US" altLang="en-US" sz="4000" dirty="0">
                <a:solidFill>
                  <a:srgbClr val="00A6D6"/>
                </a:solidFill>
              </a:rPr>
            </a:br>
            <a:r>
              <a:rPr lang="en-US" altLang="en-US" sz="4000" dirty="0">
                <a:solidFill>
                  <a:srgbClr val="00A6D6"/>
                </a:solidFill>
              </a:rPr>
              <a:t>(or: travel-time tomography)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80017" y="1844824"/>
            <a:ext cx="436399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u="sng">
                <a:latin typeface="Times New Roman" panose="02020603050405020304" pitchFamily="18" charset="0"/>
              </a:rPr>
              <a:t>Main specialists: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Earthquake/Global seismologists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5124" name="Picture 5" descr="UpperMantle_Sveloci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57338"/>
            <a:ext cx="401478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7596188" cy="1219200"/>
          </a:xfrm>
        </p:spPr>
        <p:txBody>
          <a:bodyPr/>
          <a:lstStyle/>
          <a:p>
            <a:pPr eaLnBrk="1" hangingPunct="1"/>
            <a:r>
              <a:rPr lang="en-US" altLang="en-US" sz="3200" u="sng" dirty="0">
                <a:solidFill>
                  <a:srgbClr val="00A6D6"/>
                </a:solidFill>
              </a:rPr>
              <a:t>Travel-time Inversion: linear/non-linear</a:t>
            </a:r>
            <a:endParaRPr lang="en-GB" altLang="en-US" sz="3200" u="sng" dirty="0">
              <a:solidFill>
                <a:srgbClr val="00A6D6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97644" y="1556792"/>
            <a:ext cx="8946356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Travel time </a:t>
            </a:r>
            <a:r>
              <a:rPr lang="en-US" altLang="en-US" sz="2400" i="1" dirty="0">
                <a:latin typeface="Times New Roman" panose="02020603050405020304" pitchFamily="18" charset="0"/>
              </a:rPr>
              <a:t>t</a:t>
            </a:r>
            <a:r>
              <a:rPr lang="en-US" altLang="en-US" sz="2400" dirty="0">
                <a:latin typeface="Times New Roman" panose="02020603050405020304" pitchFamily="18" charset="0"/>
              </a:rPr>
              <a:t> of a Ray, in terms of velocity </a:t>
            </a:r>
            <a:r>
              <a:rPr lang="en-US" altLang="en-US" sz="2400" i="1" dirty="0">
                <a:latin typeface="Times New Roman" panose="02020603050405020304" pitchFamily="18" charset="0"/>
              </a:rPr>
              <a:t>v</a:t>
            </a:r>
            <a:r>
              <a:rPr lang="en-US" altLang="en-US" sz="2400" dirty="0">
                <a:latin typeface="Times New Roman" panose="02020603050405020304" pitchFamily="18" charset="0"/>
              </a:rPr>
              <a:t> and length </a:t>
            </a:r>
            <a:r>
              <a:rPr lang="en-US" altLang="en-US" sz="2400" i="1" dirty="0">
                <a:latin typeface="Times New Roman" panose="02020603050405020304" pitchFamily="18" charset="0"/>
              </a:rPr>
              <a:t>l</a:t>
            </a:r>
            <a:r>
              <a:rPr lang="en-US" altLang="en-US" sz="2400" dirty="0">
                <a:latin typeface="Times New Roman" panose="02020603050405020304" pitchFamily="18" charset="0"/>
              </a:rPr>
              <a:t> along the ray: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	</a:t>
            </a:r>
            <a:r>
              <a:rPr lang="en-US" altLang="en-US" sz="2400" i="1" dirty="0">
                <a:latin typeface="Times New Roman" panose="02020603050405020304" pitchFamily="18" charset="0"/>
              </a:rPr>
              <a:t>t</a:t>
            </a:r>
            <a:r>
              <a:rPr lang="en-US" altLang="en-US" sz="2400" dirty="0">
                <a:latin typeface="Times New Roman" panose="02020603050405020304" pitchFamily="18" charset="0"/>
              </a:rPr>
              <a:t> =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∫</a:t>
            </a:r>
            <a:r>
              <a:rPr lang="en-US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( 1/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) d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Perturbation in velocity: 1/{ </a:t>
            </a:r>
            <a:r>
              <a:rPr lang="en-US" altLang="en-US" sz="2400" i="1" dirty="0">
                <a:latin typeface="Times New Roman" panose="02020603050405020304" pitchFamily="18" charset="0"/>
              </a:rPr>
              <a:t>v</a:t>
            </a:r>
            <a:r>
              <a:rPr lang="en-US" altLang="en-US" sz="2400" dirty="0">
                <a:latin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</a:rPr>
              <a:t>) + 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i="1" dirty="0">
                <a:latin typeface="Times New Roman" panose="02020603050405020304" pitchFamily="18" charset="0"/>
              </a:rPr>
              <a:t>v</a:t>
            </a:r>
            <a:r>
              <a:rPr lang="en-US" altLang="en-US" sz="2400" dirty="0">
                <a:latin typeface="Times New Roman" panose="02020603050405020304" pitchFamily="18" charset="0"/>
              </a:rPr>
              <a:t> } : </a:t>
            </a:r>
            <a:r>
              <a:rPr lang="en-US" altLang="en-US" sz="2400" dirty="0">
                <a:solidFill>
                  <a:srgbClr val="00A6D6"/>
                </a:solidFill>
                <a:latin typeface="Times New Roman" panose="02020603050405020304" pitchFamily="18" charset="0"/>
              </a:rPr>
              <a:t>non-linear (however slightly)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However: 1/</a:t>
            </a:r>
            <a:r>
              <a:rPr lang="en-US" altLang="en-US" sz="2400" i="1" dirty="0">
                <a:latin typeface="Times New Roman" panose="02020603050405020304" pitchFamily="18" charset="0"/>
              </a:rPr>
              <a:t>v</a:t>
            </a:r>
            <a:r>
              <a:rPr lang="en-US" altLang="en-US" sz="2400" dirty="0">
                <a:latin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</a:rPr>
              <a:t>) = </a:t>
            </a:r>
            <a:r>
              <a:rPr lang="en-US" altLang="en-US" sz="2400" i="1" dirty="0">
                <a:latin typeface="Times New Roman" panose="02020603050405020304" pitchFamily="18" charset="0"/>
              </a:rPr>
              <a:t>s</a:t>
            </a:r>
            <a:r>
              <a:rPr lang="en-US" altLang="en-US" sz="2400" dirty="0">
                <a:latin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</a:rPr>
              <a:t>) = slowness: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 	</a:t>
            </a:r>
            <a:r>
              <a:rPr lang="en-US" altLang="en-US" sz="2400" i="1" dirty="0">
                <a:latin typeface="Times New Roman" panose="02020603050405020304" pitchFamily="18" charset="0"/>
              </a:rPr>
              <a:t>t </a:t>
            </a:r>
            <a:r>
              <a:rPr lang="en-US" altLang="en-US" sz="2400" dirty="0">
                <a:latin typeface="Times New Roman" panose="02020603050405020304" pitchFamily="18" charset="0"/>
              </a:rPr>
              <a:t>= </a:t>
            </a:r>
            <a:r>
              <a:rPr lang="en-US" altLang="en-US" sz="3600" dirty="0">
                <a:latin typeface="Times New Roman" panose="02020603050405020304" pitchFamily="18" charset="0"/>
              </a:rPr>
              <a:t>∫</a:t>
            </a:r>
            <a:r>
              <a:rPr lang="en-US" altLang="en-US" sz="2400" baseline="-25000" dirty="0">
                <a:latin typeface="Times New Roman" panose="02020603050405020304" pitchFamily="18" charset="0"/>
              </a:rPr>
              <a:t>ray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>
                <a:latin typeface="Times New Roman" panose="02020603050405020304" pitchFamily="18" charset="0"/>
              </a:rPr>
              <a:t>s</a:t>
            </a:r>
            <a:r>
              <a:rPr lang="en-US" altLang="en-US" sz="2400" dirty="0">
                <a:latin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</a:rPr>
              <a:t>) d</a:t>
            </a:r>
            <a:r>
              <a:rPr lang="en-US" altLang="en-US" sz="2400" i="1" dirty="0">
                <a:latin typeface="Times New Roman" panose="02020603050405020304" pitchFamily="18" charset="0"/>
              </a:rPr>
              <a:t>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Perturbation in slowness: </a:t>
            </a:r>
            <a:r>
              <a:rPr lang="en-US" altLang="en-US" sz="2400" i="1" dirty="0">
                <a:latin typeface="Times New Roman" panose="02020603050405020304" pitchFamily="18" charset="0"/>
              </a:rPr>
              <a:t>s</a:t>
            </a:r>
            <a:r>
              <a:rPr lang="en-US" altLang="en-US" sz="2400" dirty="0">
                <a:latin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</a:rPr>
              <a:t>x</a:t>
            </a:r>
            <a:r>
              <a:rPr lang="en-US" altLang="en-US" sz="2400" dirty="0">
                <a:latin typeface="Times New Roman" panose="02020603050405020304" pitchFamily="18" charset="0"/>
              </a:rPr>
              <a:t>) + </a:t>
            </a:r>
            <a:r>
              <a:rPr lang="en-US" altLang="en-US" sz="2400" dirty="0">
                <a:latin typeface="Symbol" panose="05050102010706020507" pitchFamily="18" charset="2"/>
              </a:rPr>
              <a:t>d</a:t>
            </a:r>
            <a:r>
              <a:rPr lang="en-US" altLang="en-US" sz="2400" i="1" dirty="0">
                <a:latin typeface="Times New Roman" panose="02020603050405020304" pitchFamily="18" charset="0"/>
              </a:rPr>
              <a:t>s</a:t>
            </a:r>
            <a:r>
              <a:rPr lang="en-US" altLang="en-US" sz="2400" dirty="0">
                <a:latin typeface="Times New Roman" panose="02020603050405020304" pitchFamily="18" charset="0"/>
              </a:rPr>
              <a:t> : </a:t>
            </a:r>
            <a:r>
              <a:rPr lang="en-US" altLang="en-US" sz="2400" dirty="0">
                <a:solidFill>
                  <a:srgbClr val="00A6D6"/>
                </a:solidFill>
                <a:latin typeface="Times New Roman" panose="02020603050405020304" pitchFamily="18" charset="0"/>
              </a:rPr>
              <a:t>linear!</a:t>
            </a:r>
            <a:endParaRPr lang="nl-NL" altLang="en-US" sz="2400" dirty="0">
              <a:solidFill>
                <a:srgbClr val="00A6D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06B85-92AA-B75F-27E1-79C92DB4C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>
            <a:extLst>
              <a:ext uri="{FF2B5EF4-FFF2-40B4-BE49-F238E27FC236}">
                <a16:creationId xmlns:a16="http://schemas.microsoft.com/office/drawing/2014/main" id="{129FDBD3-ED1E-8921-2248-F749EB9EF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924175"/>
            <a:ext cx="4770438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Rectangle 2">
            <a:extLst>
              <a:ext uri="{FF2B5EF4-FFF2-40B4-BE49-F238E27FC236}">
                <a16:creationId xmlns:a16="http://schemas.microsoft.com/office/drawing/2014/main" id="{79DEFF95-90D9-87F5-DB79-C12938E0BC8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7810500" cy="858838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Forward modelling: ray tracing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4580" name="Text Box 3">
            <a:extLst>
              <a:ext uri="{FF2B5EF4-FFF2-40B4-BE49-F238E27FC236}">
                <a16:creationId xmlns:a16="http://schemas.microsoft.com/office/drawing/2014/main" id="{B0629A69-2F15-4779-4BAA-62FFEA9D3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4581" name="Text Box 4">
            <a:extLst>
              <a:ext uri="{FF2B5EF4-FFF2-40B4-BE49-F238E27FC236}">
                <a16:creationId xmlns:a16="http://schemas.microsoft.com/office/drawing/2014/main" id="{81AABA50-8B79-6C9E-864E-C8E771B2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4582" name="Text Box 6">
            <a:extLst>
              <a:ext uri="{FF2B5EF4-FFF2-40B4-BE49-F238E27FC236}">
                <a16:creationId xmlns:a16="http://schemas.microsoft.com/office/drawing/2014/main" id="{6302875C-0C55-8570-4D6C-C17A5EA22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3" y="1576388"/>
            <a:ext cx="490352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Relation to wave equation: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	</a:t>
            </a:r>
            <a:r>
              <a:rPr lang="en-US" altLang="en-US" sz="2400" i="1" dirty="0">
                <a:solidFill>
                  <a:srgbClr val="00A6D6"/>
                </a:solidFill>
                <a:latin typeface="Times New Roman" panose="02020603050405020304" pitchFamily="18" charset="0"/>
              </a:rPr>
              <a:t>High-frequency approximation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First term in asymptotic expansion: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Gives </a:t>
            </a:r>
            <a:r>
              <a:rPr lang="en-US" altLang="en-US" sz="2400" dirty="0" err="1">
                <a:solidFill>
                  <a:srgbClr val="00A6D6"/>
                </a:solidFill>
                <a:latin typeface="Times New Roman" panose="02020603050405020304" pitchFamily="18" charset="0"/>
              </a:rPr>
              <a:t>eikonal</a:t>
            </a:r>
            <a:r>
              <a:rPr lang="en-US" altLang="en-US" sz="2400" dirty="0">
                <a:solidFill>
                  <a:srgbClr val="00A6D6"/>
                </a:solidFill>
                <a:latin typeface="Times New Roman" panose="02020603050405020304" pitchFamily="18" charset="0"/>
              </a:rPr>
              <a:t> equation</a:t>
            </a:r>
            <a:r>
              <a:rPr lang="en-US" altLang="en-US" sz="2400" dirty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Or in slowness (2D):</a:t>
            </a:r>
            <a:endParaRPr lang="nl-NL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4583" name="Picture 7">
            <a:extLst>
              <a:ext uri="{FF2B5EF4-FFF2-40B4-BE49-F238E27FC236}">
                <a16:creationId xmlns:a16="http://schemas.microsoft.com/office/drawing/2014/main" id="{E265403D-F63F-6BEB-9233-D3C627218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5"/>
          <a:stretch>
            <a:fillRect/>
          </a:stretch>
        </p:blipFill>
        <p:spPr bwMode="auto">
          <a:xfrm>
            <a:off x="2627313" y="4292600"/>
            <a:ext cx="2733675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8">
            <a:extLst>
              <a:ext uri="{FF2B5EF4-FFF2-40B4-BE49-F238E27FC236}">
                <a16:creationId xmlns:a16="http://schemas.microsoft.com/office/drawing/2014/main" id="{4BD76FBE-7C51-DC42-5AE0-B0BD2EC73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2"/>
          <a:stretch>
            <a:fillRect/>
          </a:stretch>
        </p:blipFill>
        <p:spPr bwMode="auto">
          <a:xfrm>
            <a:off x="2124075" y="5734050"/>
            <a:ext cx="4354513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445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8064500" cy="858838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Fast Marching method: ray tracing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557338"/>
            <a:ext cx="8351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39750" y="1844675"/>
            <a:ext cx="806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pic>
        <p:nvPicPr>
          <p:cNvPr id="2662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196975"/>
            <a:ext cx="7058025" cy="550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Travel-time Inversion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93700" y="1700808"/>
            <a:ext cx="80645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4 steps to produce velocity model from seismic travel-time data: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5000"/>
              </a:spcBef>
            </a:pPr>
            <a:r>
              <a:rPr lang="en-US" altLang="en-US" sz="2400" dirty="0">
                <a:latin typeface="Times New Roman" panose="02020603050405020304" pitchFamily="18" charset="0"/>
              </a:rPr>
              <a:t> Model parameterization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 dirty="0">
                <a:latin typeface="Times New Roman" panose="02020603050405020304" pitchFamily="18" charset="0"/>
              </a:rPr>
              <a:t> Forward calculation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 dirty="0">
                <a:latin typeface="Times New Roman" panose="02020603050405020304" pitchFamily="18" charset="0"/>
              </a:rPr>
              <a:t> Inversion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 dirty="0">
                <a:latin typeface="Times New Roman" panose="02020603050405020304" pitchFamily="18" charset="0"/>
              </a:rPr>
              <a:t> Analysis of solution robustness</a:t>
            </a:r>
            <a:endParaRPr lang="nl-NL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A6D6"/>
                </a:solidFill>
              </a:rPr>
              <a:t>4 steps to produce velocity model </a:t>
            </a:r>
            <a:endParaRPr lang="en-GB" altLang="en-US" sz="4000" dirty="0">
              <a:solidFill>
                <a:srgbClr val="00A6D6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064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 Model parameterization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Forward calculation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Inversion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Analysis of solution robustness</a:t>
            </a:r>
            <a:endParaRPr lang="nl-NL" altLang="en-US" sz="24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731</Words>
  <Application>Microsoft Office PowerPoint</Application>
  <PresentationFormat>On-screen Show (4:3)</PresentationFormat>
  <Paragraphs>168</Paragraphs>
  <Slides>30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Symbol</vt:lpstr>
      <vt:lpstr>Tahoma</vt:lpstr>
      <vt:lpstr>Times New Roman</vt:lpstr>
      <vt:lpstr>1_Default Design</vt:lpstr>
      <vt:lpstr>Part 2 (2nd afternoon)</vt:lpstr>
      <vt:lpstr>Seismic travel-time problem</vt:lpstr>
      <vt:lpstr>Travel-time Inversion</vt:lpstr>
      <vt:lpstr>Travel-time Inversion (or: travel-time tomography)</vt:lpstr>
      <vt:lpstr>Travel-time Inversion: linear/non-linear</vt:lpstr>
      <vt:lpstr>Forward modelling: ray tracing</vt:lpstr>
      <vt:lpstr>Fast Marching method: ray tracing</vt:lpstr>
      <vt:lpstr>Travel-time Inversion</vt:lpstr>
      <vt:lpstr>4 steps to produce velocity model </vt:lpstr>
      <vt:lpstr>Model parameterization: velocity</vt:lpstr>
      <vt:lpstr>Model parameterization: velocity</vt:lpstr>
      <vt:lpstr>Model parameterization: velocity</vt:lpstr>
      <vt:lpstr>Model parameterization: velocity</vt:lpstr>
      <vt:lpstr>Model parameterization: interfaces</vt:lpstr>
      <vt:lpstr>Model parameterization: interfaces</vt:lpstr>
      <vt:lpstr>4 steps to produce velocity model </vt:lpstr>
      <vt:lpstr>Forward modelling: ray tracing</vt:lpstr>
      <vt:lpstr>Forward modelling: ray tracing</vt:lpstr>
      <vt:lpstr>4 steps to produce velocity model </vt:lpstr>
      <vt:lpstr>Travel-time Inversion: linear/non-linear</vt:lpstr>
      <vt:lpstr>Travel-time Inversion: linear/non-linear</vt:lpstr>
      <vt:lpstr>4 steps to produce velocity model </vt:lpstr>
      <vt:lpstr>Analysis of robustness</vt:lpstr>
      <vt:lpstr>Examples:   Reflection travel-time inversion</vt:lpstr>
      <vt:lpstr>Examples:  Wide-angle travel-time inversion</vt:lpstr>
      <vt:lpstr>Examples:  Wide-angle travel-time inversion</vt:lpstr>
      <vt:lpstr>Example: Local Earthquake Tomography</vt:lpstr>
      <vt:lpstr>Example: tele-seismic tomography </vt:lpstr>
      <vt:lpstr>Example: tele-seismic tomography </vt:lpstr>
      <vt:lpstr>PowerPoint Presentation</vt:lpstr>
    </vt:vector>
  </TitlesOfParts>
  <Company>CMG Group Services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 Drijkoningen</dc:creator>
  <cp:lastModifiedBy>Guy Drijkoningen</cp:lastModifiedBy>
  <cp:revision>92</cp:revision>
  <dcterms:created xsi:type="dcterms:W3CDTF">2002-03-05T17:58:16Z</dcterms:created>
  <dcterms:modified xsi:type="dcterms:W3CDTF">2025-05-01T09:05:31Z</dcterms:modified>
</cp:coreProperties>
</file>