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9" r:id="rId2"/>
    <p:sldId id="320" r:id="rId3"/>
    <p:sldId id="349" r:id="rId4"/>
    <p:sldId id="351" r:id="rId5"/>
    <p:sldId id="353" r:id="rId6"/>
    <p:sldId id="354" r:id="rId7"/>
    <p:sldId id="350" r:id="rId8"/>
    <p:sldId id="352" r:id="rId9"/>
    <p:sldId id="355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1" r:id="rId24"/>
    <p:sldId id="370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</p:sldIdLst>
  <p:sldSz cx="9144000" cy="6858000" type="screen4x3"/>
  <p:notesSz cx="6794500" cy="9931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4" autoAdjust="0"/>
    <p:restoredTop sz="94721" autoAdjust="0"/>
  </p:normalViewPr>
  <p:slideViewPr>
    <p:cSldViewPr snapToGrid="0">
      <p:cViewPr varScale="1">
        <p:scale>
          <a:sx n="73" d="100"/>
          <a:sy n="73" d="100"/>
        </p:scale>
        <p:origin x="150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3" Type="http://schemas.openxmlformats.org/officeDocument/2006/relationships/slide" Target="slides/slide15.xml"/><Relationship Id="rId18" Type="http://schemas.openxmlformats.org/officeDocument/2006/relationships/slide" Target="slides/slide20.xml"/><Relationship Id="rId26" Type="http://schemas.openxmlformats.org/officeDocument/2006/relationships/slide" Target="slides/slide28.xml"/><Relationship Id="rId3" Type="http://schemas.openxmlformats.org/officeDocument/2006/relationships/slide" Target="slides/slide5.xml"/><Relationship Id="rId21" Type="http://schemas.openxmlformats.org/officeDocument/2006/relationships/slide" Target="slides/slide23.xml"/><Relationship Id="rId34" Type="http://schemas.openxmlformats.org/officeDocument/2006/relationships/slide" Target="slides/slide36.xml"/><Relationship Id="rId7" Type="http://schemas.openxmlformats.org/officeDocument/2006/relationships/slide" Target="slides/slide9.xml"/><Relationship Id="rId12" Type="http://schemas.openxmlformats.org/officeDocument/2006/relationships/slide" Target="slides/slide14.xml"/><Relationship Id="rId17" Type="http://schemas.openxmlformats.org/officeDocument/2006/relationships/slide" Target="slides/slide19.xml"/><Relationship Id="rId25" Type="http://schemas.openxmlformats.org/officeDocument/2006/relationships/slide" Target="slides/slide27.xml"/><Relationship Id="rId33" Type="http://schemas.openxmlformats.org/officeDocument/2006/relationships/slide" Target="slides/slide35.xml"/><Relationship Id="rId2" Type="http://schemas.openxmlformats.org/officeDocument/2006/relationships/slide" Target="slides/slide4.xml"/><Relationship Id="rId16" Type="http://schemas.openxmlformats.org/officeDocument/2006/relationships/slide" Target="slides/slide18.xml"/><Relationship Id="rId20" Type="http://schemas.openxmlformats.org/officeDocument/2006/relationships/slide" Target="slides/slide22.xml"/><Relationship Id="rId29" Type="http://schemas.openxmlformats.org/officeDocument/2006/relationships/slide" Target="slides/slide31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11" Type="http://schemas.openxmlformats.org/officeDocument/2006/relationships/slide" Target="slides/slide13.xml"/><Relationship Id="rId24" Type="http://schemas.openxmlformats.org/officeDocument/2006/relationships/slide" Target="slides/slide26.xml"/><Relationship Id="rId32" Type="http://schemas.openxmlformats.org/officeDocument/2006/relationships/slide" Target="slides/slide34.xml"/><Relationship Id="rId5" Type="http://schemas.openxmlformats.org/officeDocument/2006/relationships/slide" Target="slides/slide7.xml"/><Relationship Id="rId15" Type="http://schemas.openxmlformats.org/officeDocument/2006/relationships/slide" Target="slides/slide17.xml"/><Relationship Id="rId23" Type="http://schemas.openxmlformats.org/officeDocument/2006/relationships/slide" Target="slides/slide25.xml"/><Relationship Id="rId28" Type="http://schemas.openxmlformats.org/officeDocument/2006/relationships/slide" Target="slides/slide30.xml"/><Relationship Id="rId10" Type="http://schemas.openxmlformats.org/officeDocument/2006/relationships/slide" Target="slides/slide12.xml"/><Relationship Id="rId19" Type="http://schemas.openxmlformats.org/officeDocument/2006/relationships/slide" Target="slides/slide21.xml"/><Relationship Id="rId31" Type="http://schemas.openxmlformats.org/officeDocument/2006/relationships/slide" Target="slides/slide33.xml"/><Relationship Id="rId4" Type="http://schemas.openxmlformats.org/officeDocument/2006/relationships/slide" Target="slides/slide6.xml"/><Relationship Id="rId9" Type="http://schemas.openxmlformats.org/officeDocument/2006/relationships/slide" Target="slides/slide11.xml"/><Relationship Id="rId14" Type="http://schemas.openxmlformats.org/officeDocument/2006/relationships/slide" Target="slides/slide16.xml"/><Relationship Id="rId22" Type="http://schemas.openxmlformats.org/officeDocument/2006/relationships/slide" Target="slides/slide24.xml"/><Relationship Id="rId27" Type="http://schemas.openxmlformats.org/officeDocument/2006/relationships/slide" Target="slides/slide29.xml"/><Relationship Id="rId30" Type="http://schemas.openxmlformats.org/officeDocument/2006/relationships/slide" Target="slides/slide32.xml"/><Relationship Id="rId8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708" cy="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80" tIns="46340" rIns="92680" bIns="46340" numCol="1" anchor="t" anchorCtr="0" compatLnSpc="1">
            <a:prstTxWarp prst="textNoShape">
              <a:avLst/>
            </a:prstTxWarp>
          </a:bodyPr>
          <a:lstStyle>
            <a:lvl1pPr defTabSz="926628">
              <a:defRPr sz="1200"/>
            </a:lvl1pPr>
          </a:lstStyle>
          <a:p>
            <a:endParaRPr lang="en-GB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793" y="1"/>
            <a:ext cx="2944708" cy="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80" tIns="46340" rIns="92680" bIns="46340" numCol="1" anchor="t" anchorCtr="0" compatLnSpc="1">
            <a:prstTxWarp prst="textNoShape">
              <a:avLst/>
            </a:prstTxWarp>
          </a:bodyPr>
          <a:lstStyle>
            <a:lvl1pPr algn="r" defTabSz="926628">
              <a:defRPr sz="1200"/>
            </a:lvl1pPr>
          </a:lstStyle>
          <a:p>
            <a:endParaRPr lang="en-GB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830"/>
            <a:ext cx="2944708" cy="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80" tIns="46340" rIns="92680" bIns="46340" numCol="1" anchor="b" anchorCtr="0" compatLnSpc="1">
            <a:prstTxWarp prst="textNoShape">
              <a:avLst/>
            </a:prstTxWarp>
          </a:bodyPr>
          <a:lstStyle>
            <a:lvl1pPr defTabSz="926628">
              <a:defRPr sz="1200"/>
            </a:lvl1pPr>
          </a:lstStyle>
          <a:p>
            <a:endParaRPr lang="en-GB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793" y="9434830"/>
            <a:ext cx="2944708" cy="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80" tIns="46340" rIns="92680" bIns="46340" numCol="1" anchor="b" anchorCtr="0" compatLnSpc="1">
            <a:prstTxWarp prst="textNoShape">
              <a:avLst/>
            </a:prstTxWarp>
          </a:bodyPr>
          <a:lstStyle>
            <a:lvl1pPr algn="r" defTabSz="926628">
              <a:defRPr sz="1200"/>
            </a:lvl1pPr>
          </a:lstStyle>
          <a:p>
            <a:fld id="{94F975C9-F314-4C5E-B321-5E8642520C7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084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82951" cy="53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7" tIns="45854" rIns="91707" bIns="4585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4298" y="1"/>
            <a:ext cx="2982951" cy="53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7" tIns="45854" rIns="91707" bIns="4585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8050" y="763588"/>
            <a:ext cx="4991100" cy="3743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832" y="4736514"/>
            <a:ext cx="4971585" cy="4430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7" tIns="45854" rIns="91707" bIns="458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96632"/>
            <a:ext cx="2982951" cy="53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7" tIns="45854" rIns="91707" bIns="4585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4298" y="9396632"/>
            <a:ext cx="2982951" cy="53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7" tIns="45854" rIns="91707" bIns="4585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FCF3298-AFC6-41A7-8529-C56B098DB9D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0273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7000" y="6380480"/>
            <a:ext cx="1905000" cy="457200"/>
          </a:xfrm>
        </p:spPr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80480"/>
            <a:ext cx="2895600" cy="457200"/>
          </a:xfrm>
        </p:spPr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2000" y="6390640"/>
            <a:ext cx="1905000" cy="457200"/>
          </a:xfrm>
        </p:spPr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EECEAC31-5E58-4A8C-96C6-0A37B0CBDD6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5176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FA313-3FAD-4FEE-94AB-C046E29C81E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41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337F7-EFF0-4983-BB8F-489EDC68278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248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6C26534-7FB8-4784-8B36-0790C4135BD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239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4C4EB26E-A1A1-43A7-BACF-BA65C6AD71E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9975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CDDCC1-EF1D-4028-98AC-8EBEF8B5B1F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1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97A7C-A02A-480E-B622-A7F3384F9AC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93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AF4631-E6A5-46A3-A02B-E7B0D1796FF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416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B9402-8598-4F0C-9BF6-89E2CA13603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978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6B876-4E78-481C-8672-1EDD798E975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885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E2218C-7368-40B7-A9EC-FD5F807781E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0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531B61-B280-4D1C-A489-ACBD67F4DFCE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937" y="0"/>
            <a:ext cx="1643063" cy="6953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00B0F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9467815-4429-871A-5EAB-BBD82307DB6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Part 2 (2</a:t>
            </a:r>
            <a:r>
              <a:rPr lang="en-GB" altLang="en-US" sz="4000" b="1" baseline="30000" dirty="0"/>
              <a:t>nd</a:t>
            </a:r>
            <a:r>
              <a:rPr lang="en-GB" altLang="en-US" sz="4000" b="1" dirty="0"/>
              <a:t> afternoon)</a:t>
            </a:r>
          </a:p>
        </p:txBody>
      </p:sp>
      <p:sp>
        <p:nvSpPr>
          <p:cNvPr id="2051" name="Text Box 3">
            <a:extLst>
              <a:ext uri="{FF2B5EF4-FFF2-40B4-BE49-F238E27FC236}">
                <a16:creationId xmlns:a16="http://schemas.microsoft.com/office/drawing/2014/main" id="{A2FB6BF6-4425-FFBA-BF8D-B59A055DA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5557804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 dirty="0"/>
              <a:t> </a:t>
            </a:r>
            <a:r>
              <a:rPr lang="en-US" altLang="en-US" sz="2400" u="sng" dirty="0"/>
              <a:t>Linear inversion methods</a:t>
            </a:r>
            <a:r>
              <a:rPr lang="en-US" altLang="en-US" sz="2400" dirty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Linear inversion theory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</a:t>
            </a:r>
            <a:r>
              <a:rPr lang="en-US" altLang="en-US" sz="2400" dirty="0" err="1"/>
              <a:t>Traveltime</a:t>
            </a:r>
            <a:r>
              <a:rPr lang="en-US" altLang="en-US" sz="2400" dirty="0"/>
              <a:t> inversion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B0F0"/>
                </a:solidFill>
              </a:rPr>
              <a:t>	Exercise: application to VSP data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u="sng" dirty="0"/>
              <a:t> Nonlinear inversion methods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Non-linear inversion theory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Uncertainty quantification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Non-linear </a:t>
            </a:r>
            <a:r>
              <a:rPr lang="en-US" altLang="en-US" sz="2400" dirty="0" err="1"/>
              <a:t>traveltime</a:t>
            </a:r>
            <a:r>
              <a:rPr lang="en-US" altLang="en-US" sz="2400" dirty="0"/>
              <a:t> inversion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B0F0"/>
                </a:solidFill>
              </a:rPr>
              <a:t>	Exercise: non-linear tomography</a:t>
            </a:r>
            <a:endParaRPr lang="en-US" altLang="en-US" sz="2400" dirty="0">
              <a:solidFill>
                <a:srgbClr val="00B0F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10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1650" y="128814"/>
            <a:ext cx="5907314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Least-squares solution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870540"/>
              </p:ext>
            </p:extLst>
          </p:nvPr>
        </p:nvGraphicFramePr>
        <p:xfrm>
          <a:off x="501650" y="1543050"/>
          <a:ext cx="6610350" cy="506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66800" imgH="2654280" progId="Equation.DSMT4">
                  <p:embed/>
                </p:oleObj>
              </mc:Choice>
              <mc:Fallback>
                <p:oleObj name="Equation" r:id="rId2" imgW="3466800" imgH="265428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1650" y="1543050"/>
                        <a:ext cx="6610350" cy="5062538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3519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11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5788" y="-1"/>
            <a:ext cx="5283200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Least-squares solution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398956"/>
              </p:ext>
            </p:extLst>
          </p:nvPr>
        </p:nvGraphicFramePr>
        <p:xfrm>
          <a:off x="585788" y="1682750"/>
          <a:ext cx="7513637" cy="209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33560" imgH="1041120" progId="Equation.DSMT4">
                  <p:embed/>
                </p:oleObj>
              </mc:Choice>
              <mc:Fallback>
                <p:oleObj name="Equation" r:id="rId2" imgW="3733560" imgH="104112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5788" y="1682750"/>
                        <a:ext cx="7513637" cy="2093913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345679"/>
              </p:ext>
            </p:extLst>
          </p:nvPr>
        </p:nvGraphicFramePr>
        <p:xfrm>
          <a:off x="585788" y="3983282"/>
          <a:ext cx="3929062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92160" imgH="317160" progId="Equation.DSMT4">
                  <p:embed/>
                </p:oleObj>
              </mc:Choice>
              <mc:Fallback>
                <p:oleObj name="Equation" r:id="rId4" imgW="189216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5788" y="3983282"/>
                        <a:ext cx="3929062" cy="658812"/>
                      </a:xfrm>
                      <a:prstGeom prst="rect">
                        <a:avLst/>
                      </a:prstGeom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4919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12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2827" y="0"/>
            <a:ext cx="6604000" cy="968375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Inverse when non-uniqueness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224906"/>
              </p:ext>
            </p:extLst>
          </p:nvPr>
        </p:nvGraphicFramePr>
        <p:xfrm>
          <a:off x="482600" y="1441450"/>
          <a:ext cx="8153400" cy="480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51080" imgH="2387520" progId="Equation.DSMT4">
                  <p:embed/>
                </p:oleObj>
              </mc:Choice>
              <mc:Fallback>
                <p:oleObj name="Equation" r:id="rId2" imgW="4051080" imgH="238752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2600" y="1441450"/>
                        <a:ext cx="8153400" cy="4805363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6840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13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435" y="123761"/>
            <a:ext cx="6981371" cy="968375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Inverse when non-uniqueness …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4435" y="1481511"/>
            <a:ext cx="8245611" cy="389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Some </a:t>
            </a:r>
            <a:r>
              <a:rPr lang="en-US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general properties of matrices: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Notation 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Unitary matrices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Singular-Value Decomposition (SVD)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Null spaces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finally resulting in: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Pseudo-inverse matrix</a:t>
            </a:r>
          </a:p>
        </p:txBody>
      </p:sp>
    </p:spTree>
    <p:extLst>
      <p:ext uri="{BB962C8B-B14F-4D97-AF65-F5344CB8AC3E}">
        <p14:creationId xmlns:p14="http://schemas.microsoft.com/office/powerpoint/2010/main" val="2445768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14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435" y="195943"/>
            <a:ext cx="5789794" cy="968375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Definition: Notation </a:t>
            </a:r>
            <a:r>
              <a:rPr lang="en-GB" sz="3200" b="1" i="1" u="sng" baseline="30000" dirty="0">
                <a:solidFill>
                  <a:srgbClr val="00B0F0"/>
                </a:solidFill>
                <a:latin typeface="Tahoma" pitchFamily="34" charset="0"/>
              </a:rPr>
              <a:t>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4435" y="1273628"/>
            <a:ext cx="79125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stands for “Hermitian”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Notation 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is Transpose (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of Complex-Conjugate (*)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(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*)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real matrices: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665316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15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2150" y="159657"/>
            <a:ext cx="4717143" cy="968375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Unitary matrices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150" y="1393371"/>
            <a:ext cx="6224589" cy="4493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square matrix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called unitary if: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en-GB" b="1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endParaRPr lang="en-GB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where</a:t>
            </a:r>
            <a:r>
              <a:rPr lang="en-GB" b="1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 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the identity matrix</a:t>
            </a:r>
          </a:p>
          <a:p>
            <a:pPr>
              <a:lnSpc>
                <a:spcPct val="150000"/>
              </a:lnSpc>
            </a:pP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 the inverse of a matrix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U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its Hermitian 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(complex-conjugate transpose)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="1" baseline="30000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-1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b="1" baseline="30000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523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16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1" y="12699"/>
            <a:ext cx="6894286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Singular-Value Decomposition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371" y="1326346"/>
            <a:ext cx="818615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Any complex (or real)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by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matrix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can be</a:t>
            </a: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decomposed into: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= U 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unitary (square)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by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matrix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by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diagonal matrix containing positive real </a:t>
            </a:r>
          </a:p>
          <a:p>
            <a:pPr lvl="2"/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singular values on the diagonal, with</a:t>
            </a:r>
          </a:p>
          <a:p>
            <a:pPr lvl="2"/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≤ min(</a:t>
            </a:r>
            <a:r>
              <a:rPr lang="en-GB" i="1" dirty="0" err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 err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GB" i="1" dirty="0" err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the rank of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and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unitary (square)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by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matrix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(Proof: see </a:t>
            </a:r>
            <a:r>
              <a:rPr lang="en-GB" dirty="0" err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Duijndam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27911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17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59934" y="0"/>
            <a:ext cx="4412343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Null spaces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82209"/>
              </p:ext>
            </p:extLst>
          </p:nvPr>
        </p:nvGraphicFramePr>
        <p:xfrm>
          <a:off x="560388" y="1306513"/>
          <a:ext cx="8126412" cy="485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38480" imgH="2412720" progId="Equation.DSMT4">
                  <p:embed/>
                </p:oleObj>
              </mc:Choice>
              <mc:Fallback>
                <p:oleObj name="Equation" r:id="rId2" imgW="4038480" imgH="241272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0388" y="1306513"/>
                        <a:ext cx="8126412" cy="4854575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2214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18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0786" y="114300"/>
            <a:ext cx="5500914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Null spaces and SVD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816568"/>
              </p:ext>
            </p:extLst>
          </p:nvPr>
        </p:nvGraphicFramePr>
        <p:xfrm>
          <a:off x="684213" y="1979613"/>
          <a:ext cx="720725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81280" imgH="1143000" progId="Equation.DSMT4">
                  <p:embed/>
                </p:oleObj>
              </mc:Choice>
              <mc:Fallback>
                <p:oleObj name="Equation" r:id="rId2" imgW="3581280" imgH="11430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4213" y="1979613"/>
                        <a:ext cx="7207250" cy="22987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3080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19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7852" y="172486"/>
            <a:ext cx="6154057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Non-Null and Null spaces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601366"/>
              </p:ext>
            </p:extLst>
          </p:nvPr>
        </p:nvGraphicFramePr>
        <p:xfrm>
          <a:off x="737852" y="1315486"/>
          <a:ext cx="7326648" cy="4915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2514600" progId="Equation.DSMT4">
                  <p:embed/>
                </p:oleObj>
              </mc:Choice>
              <mc:Fallback>
                <p:oleObj name="Equation" r:id="rId2" imgW="3746160" imgH="25146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7852" y="1315486"/>
                        <a:ext cx="7326648" cy="4915367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4475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1938" y="899886"/>
            <a:ext cx="8620125" cy="1470025"/>
          </a:xfrm>
        </p:spPr>
        <p:txBody>
          <a:bodyPr/>
          <a:lstStyle/>
          <a:p>
            <a:pPr eaLnBrk="1" hangingPunct="1"/>
            <a:r>
              <a:rPr lang="en-GB" altLang="nl-NL" b="1" u="sng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Linear Inversion</a:t>
            </a:r>
          </a:p>
        </p:txBody>
      </p:sp>
      <p:sp>
        <p:nvSpPr>
          <p:cNvPr id="2051" name="Text Box 9"/>
          <p:cNvSpPr txBox="1">
            <a:spLocks noChangeArrowheads="1"/>
          </p:cNvSpPr>
          <p:nvPr/>
        </p:nvSpPr>
        <p:spPr bwMode="auto">
          <a:xfrm>
            <a:off x="809625" y="2769919"/>
            <a:ext cx="807243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nl-NL" sz="24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(Graduate-School course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nl-NL" sz="24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“Seismic Data and Their Physical Information Content”)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nl-NL" sz="2400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nl-NL" sz="2400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Guy Drijkoningen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nl-NL" sz="2400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Eric </a:t>
            </a:r>
            <a:r>
              <a:rPr lang="en-GB" altLang="nl-NL" sz="2400" i="1" dirty="0" err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Verschuur</a:t>
            </a:r>
            <a:endParaRPr lang="en-GB" altLang="nl-NL" sz="2400" i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AC31-5E58-4A8C-96C6-0A37B0CBDD6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7338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20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2625" y="0"/>
            <a:ext cx="4572000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Pseudo-inverse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369186"/>
              </p:ext>
            </p:extLst>
          </p:nvPr>
        </p:nvGraphicFramePr>
        <p:xfrm>
          <a:off x="500063" y="1168400"/>
          <a:ext cx="8620125" cy="548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06760" imgH="2806560" progId="Equation.DSMT4">
                  <p:embed/>
                </p:oleObj>
              </mc:Choice>
              <mc:Fallback>
                <p:oleObj name="Equation" r:id="rId2" imgW="4406760" imgH="280656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0063" y="1168400"/>
                        <a:ext cx="8620125" cy="5484813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51298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21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25580" y="0"/>
            <a:ext cx="4818743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Pseudo-inverse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46377"/>
              </p:ext>
            </p:extLst>
          </p:nvPr>
        </p:nvGraphicFramePr>
        <p:xfrm>
          <a:off x="725488" y="1201738"/>
          <a:ext cx="8040687" cy="441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65560" imgH="2286000" progId="Equation.DSMT4">
                  <p:embed/>
                </p:oleObj>
              </mc:Choice>
              <mc:Fallback>
                <p:oleObj name="Equation" r:id="rId2" imgW="4165560" imgH="2286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5488" y="1201738"/>
                        <a:ext cx="8040687" cy="441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49960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22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253" y="157843"/>
            <a:ext cx="4731657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Pseudo-inverse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9253" y="1444832"/>
            <a:ext cx="867474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Pseudo-inverse solves existence and non-uniqueness problem: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no solution for model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exists,</a:t>
            </a:r>
          </a:p>
          <a:p>
            <a:pPr lvl="1"/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b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generates model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least-squares sense</a:t>
            </a:r>
          </a:p>
          <a:p>
            <a:pPr lvl="1"/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solution for model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not</a:t>
            </a:r>
          </a:p>
          <a:p>
            <a:pPr lvl="1"/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unique,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b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generates model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minimum length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614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23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1" y="172357"/>
            <a:ext cx="3846286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Pseudo-inverse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371" y="1611086"/>
            <a:ext cx="642688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Four cases for pseudo-inverse: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and no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Presence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but no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but presence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Presence both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and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</a:t>
            </a:r>
          </a:p>
        </p:txBody>
      </p:sp>
    </p:spTree>
    <p:extLst>
      <p:ext uri="{BB962C8B-B14F-4D97-AF65-F5344CB8AC3E}">
        <p14:creationId xmlns:p14="http://schemas.microsoft.com/office/powerpoint/2010/main" val="13688459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24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253" y="41345"/>
            <a:ext cx="6276109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Pseudo-inverse: case 1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9253" y="1444832"/>
            <a:ext cx="876413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and no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</a:t>
            </a: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(No null space in data space and no null space in model space)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b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baseline="30000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-1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endParaRPr lang="en-GB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A </a:t>
            </a:r>
            <a:r>
              <a:rPr lang="en-GB" b="1" dirty="0" err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b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baseline="30000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-1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endParaRPr lang="en-GB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191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25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253" y="41345"/>
            <a:ext cx="6276109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Pseudo-inverse: case 2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9252" y="1444832"/>
            <a:ext cx="8547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Presence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but no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</a:t>
            </a: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(Null space in data space and no null space in model space)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384552"/>
              </p:ext>
            </p:extLst>
          </p:nvPr>
        </p:nvGraphicFramePr>
        <p:xfrm>
          <a:off x="469252" y="2536316"/>
          <a:ext cx="5394325" cy="367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14600" imgH="1714320" progId="Equation.DSMT4">
                  <p:embed/>
                </p:oleObj>
              </mc:Choice>
              <mc:Fallback>
                <p:oleObj name="Equation" r:id="rId2" imgW="2514600" imgH="1714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9252" y="2536316"/>
                        <a:ext cx="5394325" cy="3676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02937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26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253" y="41345"/>
            <a:ext cx="7121718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Pseudo-inverse: case 2 (cont’d)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422847"/>
              </p:ext>
            </p:extLst>
          </p:nvPr>
        </p:nvGraphicFramePr>
        <p:xfrm>
          <a:off x="428625" y="1423988"/>
          <a:ext cx="5994400" cy="223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960" imgH="1041120" progId="Equation.DSMT4">
                  <p:embed/>
                </p:oleObj>
              </mc:Choice>
              <mc:Fallback>
                <p:oleObj name="Equation" r:id="rId2" imgW="2793960" imgH="104112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8625" y="1423988"/>
                        <a:ext cx="5994400" cy="2233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3339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27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253" y="41345"/>
            <a:ext cx="6276109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Pseudo-inverse: case 3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9253" y="1444832"/>
            <a:ext cx="8270406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but presence of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</a:t>
            </a: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(No null space in data space but null space in model space)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Shown before: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gives exact data fit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Has minimum norm of all solutions</a:t>
            </a:r>
          </a:p>
        </p:txBody>
      </p:sp>
    </p:spTree>
    <p:extLst>
      <p:ext uri="{BB962C8B-B14F-4D97-AF65-F5344CB8AC3E}">
        <p14:creationId xmlns:p14="http://schemas.microsoft.com/office/powerpoint/2010/main" val="1499938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28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9253" y="41345"/>
            <a:ext cx="6276109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Pseudo-inverse: case 4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9253" y="1444832"/>
            <a:ext cx="746537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Presence both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and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</a:t>
            </a: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(Null spaces in both model- and data space)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Shown before:</a:t>
            </a: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Pseudo-inverse A</a:t>
            </a:r>
            <a:r>
              <a:rPr lang="en-GB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yields minimum-length solution for</a:t>
            </a: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model from all least-squares solutions</a:t>
            </a:r>
          </a:p>
        </p:txBody>
      </p:sp>
    </p:spTree>
    <p:extLst>
      <p:ext uri="{BB962C8B-B14F-4D97-AF65-F5344CB8AC3E}">
        <p14:creationId xmlns:p14="http://schemas.microsoft.com/office/powerpoint/2010/main" val="28480040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29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1" y="124979"/>
            <a:ext cx="3541486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Overview (1)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371" y="1611086"/>
            <a:ext cx="7048981" cy="4678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Matrix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b="1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rows,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columns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is data-space,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is model-space</a:t>
            </a:r>
          </a:p>
          <a:p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related to data points,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related to model points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&gt;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data points than model parameters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Over-determined system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Null-space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present in data space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Solution: least-squares solution</a:t>
            </a:r>
          </a:p>
        </p:txBody>
      </p:sp>
    </p:spTree>
    <p:extLst>
      <p:ext uri="{BB962C8B-B14F-4D97-AF65-F5344CB8AC3E}">
        <p14:creationId xmlns:p14="http://schemas.microsoft.com/office/powerpoint/2010/main" val="1327391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3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3716" y="0"/>
            <a:ext cx="5529943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General Forward model</a:t>
            </a: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646330"/>
              </p:ext>
            </p:extLst>
          </p:nvPr>
        </p:nvGraphicFramePr>
        <p:xfrm>
          <a:off x="703716" y="1675279"/>
          <a:ext cx="6007100" cy="392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2031840" progId="Equation.DSMT4">
                  <p:embed/>
                </p:oleObj>
              </mc:Choice>
              <mc:Fallback>
                <p:oleObj name="Equation" r:id="rId2" imgW="3111480" imgH="2031840" progId="Equation.DSMT4">
                  <p:embed/>
                  <p:pic>
                    <p:nvPicPr>
                      <p:cNvPr id="20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716" y="1675279"/>
                        <a:ext cx="6007100" cy="392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28154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30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1" y="124979"/>
            <a:ext cx="3541486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Overview (2)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371" y="1494972"/>
            <a:ext cx="7048981" cy="4678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Matrix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=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</a:t>
            </a:r>
            <a:r>
              <a:rPr lang="en-GB" b="1" i="1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b="1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rows,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columns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is data-space,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-space is model-space</a:t>
            </a:r>
          </a:p>
          <a:p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related to data points,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related to model points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&lt;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model parameters than data points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Under-determined system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Null-space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present in model space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Solution: minimum-norm solution</a:t>
            </a:r>
          </a:p>
        </p:txBody>
      </p:sp>
    </p:spTree>
    <p:extLst>
      <p:ext uri="{BB962C8B-B14F-4D97-AF65-F5344CB8AC3E}">
        <p14:creationId xmlns:p14="http://schemas.microsoft.com/office/powerpoint/2010/main" val="1323756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31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1" y="124979"/>
            <a:ext cx="5290458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Condition number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371" y="1494972"/>
            <a:ext cx="810728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reality, singular values never zero but very small:</a:t>
            </a: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Largest vs. smallest singular value = condition </a:t>
            </a:r>
            <a:r>
              <a:rPr lang="en-GB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 </a:t>
            </a:r>
            <a:r>
              <a:rPr lang="en-GB" i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 </a:t>
            </a:r>
            <a:r>
              <a:rPr lang="en-GB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en-GB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/ </a:t>
            </a:r>
            <a:r>
              <a:rPr lang="en-GB" dirty="0" err="1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GB" i="1" baseline="-25000" dirty="0" err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</a:t>
            </a:r>
            <a:endParaRPr lang="en-GB" i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is small: </a:t>
            </a:r>
            <a:r>
              <a:rPr lang="en-GB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well-conditioned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problem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</a:t>
            </a:r>
            <a:r>
              <a:rPr lang="en-GB" i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is large: </a:t>
            </a:r>
            <a:r>
              <a:rPr lang="en-GB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ill-conditioned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problem</a:t>
            </a:r>
          </a:p>
          <a:p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3291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32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1" y="124979"/>
            <a:ext cx="5290458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Well posedness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1371" y="1389493"/>
            <a:ext cx="7409721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Problem is well-posed when: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Solution exists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Solution is unique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Solution depends continually on the data</a:t>
            </a:r>
          </a:p>
          <a:p>
            <a:pPr>
              <a:lnSpc>
                <a:spcPct val="150000"/>
              </a:lnSpc>
            </a:pP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one of conditions is not satisfied: problem </a:t>
            </a:r>
            <a:r>
              <a:rPr lang="en-GB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ill-posed</a:t>
            </a: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So: well-conditioned ≠ well-posed, and vice-versa</a:t>
            </a:r>
          </a:p>
        </p:txBody>
      </p:sp>
    </p:spTree>
    <p:extLst>
      <p:ext uri="{BB962C8B-B14F-4D97-AF65-F5344CB8AC3E}">
        <p14:creationId xmlns:p14="http://schemas.microsoft.com/office/powerpoint/2010/main" val="9876229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33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0" y="124979"/>
            <a:ext cx="5987143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I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ll-conditioned problem (1)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1371" y="1389493"/>
            <a:ext cx="746576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Regularization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Introducing additional information in</a:t>
            </a:r>
          </a:p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order to solve an ill-posed problem or to prevent</a:t>
            </a:r>
          </a:p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over-fitting (</a:t>
            </a:r>
            <a:r>
              <a:rPr lang="en-GB" dirty="0" err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wikipedia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4132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34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0" y="124979"/>
            <a:ext cx="5987143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I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ll-conditioned problem (2)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1371" y="1389493"/>
            <a:ext cx="7486088" cy="326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Truncated SVD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singular values are below a certain threshold, make</a:t>
            </a:r>
          </a:p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singular values zero.</a:t>
            </a:r>
          </a:p>
          <a:p>
            <a:pPr>
              <a:spcAft>
                <a:spcPts val="1200"/>
              </a:spcAft>
            </a:pP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Then: extra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and/or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GB" baseline="-25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introduced</a:t>
            </a:r>
          </a:p>
          <a:p>
            <a:pPr>
              <a:lnSpc>
                <a:spcPct val="150000"/>
              </a:lnSpc>
            </a:pP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706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35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0" y="124979"/>
            <a:ext cx="5987143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I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ll-conditioned problem (3)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1371" y="1389493"/>
            <a:ext cx="7061549" cy="45704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Tikhonov regularization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Minimize the norm: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║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║</a:t>
            </a:r>
            <a:r>
              <a:rPr lang="en-GB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+ ║ 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║</a:t>
            </a:r>
            <a:r>
              <a:rPr lang="en-GB" baseline="300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where </a:t>
            </a:r>
            <a:r>
              <a:rPr lang="en-GB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some suitably chosen matrix, called the</a:t>
            </a:r>
          </a:p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Tikhonov matrix.</a:t>
            </a:r>
          </a:p>
          <a:p>
            <a:pPr>
              <a:spcAft>
                <a:spcPts val="1200"/>
              </a:spcAft>
            </a:pP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Often this matrix is chosen as: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en-GB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7762203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36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370" y="124979"/>
            <a:ext cx="5987143" cy="1143000"/>
          </a:xfrm>
        </p:spPr>
        <p:txBody>
          <a:bodyPr/>
          <a:lstStyle/>
          <a:p>
            <a:pPr algn="l"/>
            <a:r>
              <a:rPr lang="en-GB" sz="3200" b="1" u="sng" dirty="0">
                <a:latin typeface="Tahoma" pitchFamily="34" charset="0"/>
              </a:rPr>
              <a:t>I</a:t>
            </a:r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ll-conditioned problem (4)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1371" y="1389493"/>
            <a:ext cx="7016344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Tikhonov regularization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(cont’d):</a:t>
            </a: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en-GB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</a:t>
            </a:r>
            <a:r>
              <a:rPr lang="en-GB" b="1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en-GB" dirty="0">
                <a:solidFill>
                  <a:srgbClr val="00B0F0"/>
                </a:solidFill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en-GB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the least-squares solution becomes: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88674"/>
              </p:ext>
            </p:extLst>
          </p:nvPr>
        </p:nvGraphicFramePr>
        <p:xfrm>
          <a:off x="1831975" y="3241675"/>
          <a:ext cx="449897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81080" imgH="317160" progId="Equation.DSMT4">
                  <p:embed/>
                </p:oleObj>
              </mc:Choice>
              <mc:Fallback>
                <p:oleObj name="Equation" r:id="rId2" imgW="198108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31975" y="3241675"/>
                        <a:ext cx="4498975" cy="720725"/>
                      </a:xfrm>
                      <a:prstGeom prst="rect">
                        <a:avLst/>
                      </a:prstGeom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0514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4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70030"/>
            <a:ext cx="7772400" cy="1143000"/>
          </a:xfrm>
        </p:spPr>
        <p:txBody>
          <a:bodyPr/>
          <a:lstStyle/>
          <a:p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Forward vs. Inverse problem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13658" y="1320682"/>
            <a:ext cx="8194616" cy="1200331"/>
            <a:chOff x="413658" y="1513112"/>
            <a:chExt cx="8194616" cy="1200331"/>
          </a:xfrm>
        </p:grpSpPr>
        <p:sp>
          <p:nvSpPr>
            <p:cNvPr id="3" name="TextBox 2"/>
            <p:cNvSpPr txBox="1"/>
            <p:nvPr/>
          </p:nvSpPr>
          <p:spPr>
            <a:xfrm>
              <a:off x="413658" y="1513114"/>
              <a:ext cx="1709635" cy="12003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Parameters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714822" y="1513112"/>
              <a:ext cx="2571356" cy="12003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Process / Theory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36918" y="1513113"/>
              <a:ext cx="2571356" cy="12003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Synthetic data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cxnSp>
          <p:nvCxnSpPr>
            <p:cNvPr id="8" name="Straight Arrow Connector 7"/>
            <p:cNvCxnSpPr>
              <a:stCxn id="3" idx="3"/>
              <a:endCxn id="6" idx="1"/>
            </p:cNvCxnSpPr>
            <p:nvPr/>
          </p:nvCxnSpPr>
          <p:spPr>
            <a:xfrm flipV="1">
              <a:off x="2123293" y="2113277"/>
              <a:ext cx="591529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5286178" y="2113275"/>
              <a:ext cx="750740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413658" y="4370612"/>
            <a:ext cx="8194616" cy="1569662"/>
            <a:chOff x="413658" y="3880755"/>
            <a:chExt cx="8194616" cy="1569662"/>
          </a:xfrm>
        </p:grpSpPr>
        <p:sp>
          <p:nvSpPr>
            <p:cNvPr id="13" name="TextBox 12"/>
            <p:cNvSpPr txBox="1"/>
            <p:nvPr/>
          </p:nvSpPr>
          <p:spPr>
            <a:xfrm>
              <a:off x="413658" y="3880757"/>
              <a:ext cx="1709635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Estimated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Parameters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714822" y="3880755"/>
              <a:ext cx="2571356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Inverse Process / Method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36918" y="3880756"/>
              <a:ext cx="2571356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Measured data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 flipV="1">
              <a:off x="5286178" y="4665585"/>
              <a:ext cx="750741" cy="108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endCxn id="13" idx="3"/>
            </p:cNvCxnSpPr>
            <p:nvPr/>
          </p:nvCxnSpPr>
          <p:spPr>
            <a:xfrm flipH="1">
              <a:off x="2123293" y="4665586"/>
              <a:ext cx="591529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" name="Group 2047"/>
          <p:cNvGrpSpPr/>
          <p:nvPr/>
        </p:nvGrpSpPr>
        <p:grpSpPr>
          <a:xfrm>
            <a:off x="1188870" y="2648254"/>
            <a:ext cx="6670616" cy="483806"/>
            <a:chOff x="1188870" y="2648254"/>
            <a:chExt cx="6670616" cy="483806"/>
          </a:xfrm>
        </p:grpSpPr>
        <p:cxnSp>
          <p:nvCxnSpPr>
            <p:cNvPr id="23" name="Straight Arrow Connector 22"/>
            <p:cNvCxnSpPr/>
            <p:nvPr/>
          </p:nvCxnSpPr>
          <p:spPr>
            <a:xfrm flipV="1">
              <a:off x="1188870" y="3107579"/>
              <a:ext cx="6670616" cy="24481"/>
            </a:xfrm>
            <a:prstGeom prst="straightConnector1">
              <a:avLst/>
            </a:prstGeom>
            <a:ln w="28575">
              <a:solidFill>
                <a:srgbClr val="00B0F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721458" y="2648254"/>
              <a:ext cx="2329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B0F0"/>
                  </a:solidFill>
                </a:rPr>
                <a:t>Forward problem</a:t>
              </a:r>
              <a:endParaRPr lang="en-US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83771" y="3592485"/>
            <a:ext cx="6520544" cy="470000"/>
            <a:chOff x="783771" y="3592485"/>
            <a:chExt cx="6520544" cy="470000"/>
          </a:xfrm>
        </p:grpSpPr>
        <p:cxnSp>
          <p:nvCxnSpPr>
            <p:cNvPr id="26" name="Straight Arrow Connector 25"/>
            <p:cNvCxnSpPr/>
            <p:nvPr/>
          </p:nvCxnSpPr>
          <p:spPr>
            <a:xfrm flipH="1">
              <a:off x="783771" y="4054151"/>
              <a:ext cx="6520544" cy="8334"/>
            </a:xfrm>
            <a:prstGeom prst="straightConnector1">
              <a:avLst/>
            </a:prstGeom>
            <a:ln w="28575">
              <a:solidFill>
                <a:srgbClr val="00B0F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714821" y="3592485"/>
              <a:ext cx="21916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B0F0"/>
                  </a:solidFill>
                </a:rPr>
                <a:t>Inverse problem</a:t>
              </a:r>
              <a:endParaRPr lang="en-US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581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5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70030"/>
            <a:ext cx="7772400" cy="1143000"/>
          </a:xfrm>
        </p:spPr>
        <p:txBody>
          <a:bodyPr/>
          <a:lstStyle/>
          <a:p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Mathematical problem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13658" y="1320682"/>
            <a:ext cx="8194616" cy="1200331"/>
            <a:chOff x="413658" y="1513112"/>
            <a:chExt cx="8194616" cy="1200331"/>
          </a:xfrm>
        </p:grpSpPr>
        <p:sp>
          <p:nvSpPr>
            <p:cNvPr id="3" name="TextBox 2"/>
            <p:cNvSpPr txBox="1"/>
            <p:nvPr/>
          </p:nvSpPr>
          <p:spPr>
            <a:xfrm>
              <a:off x="413658" y="1513114"/>
              <a:ext cx="1550422" cy="12003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b="1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714822" y="1513112"/>
              <a:ext cx="2571356" cy="12003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b="1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36918" y="1513113"/>
              <a:ext cx="2571356" cy="12003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b="1" dirty="0" err="1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</a:t>
              </a:r>
              <a:r>
                <a:rPr lang="en-GB" b="1" baseline="-25000" dirty="0" err="1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synth</a:t>
              </a:r>
              <a:endPara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cxnSp>
          <p:nvCxnSpPr>
            <p:cNvPr id="8" name="Straight Arrow Connector 7"/>
            <p:cNvCxnSpPr>
              <a:stCxn id="3" idx="3"/>
              <a:endCxn id="6" idx="1"/>
            </p:cNvCxnSpPr>
            <p:nvPr/>
          </p:nvCxnSpPr>
          <p:spPr>
            <a:xfrm flipV="1">
              <a:off x="1964082" y="2113277"/>
              <a:ext cx="750740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5286178" y="2113275"/>
              <a:ext cx="750740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413658" y="4370612"/>
            <a:ext cx="8194616" cy="1200331"/>
            <a:chOff x="413658" y="3880755"/>
            <a:chExt cx="8194616" cy="1200331"/>
          </a:xfrm>
        </p:grpSpPr>
        <p:sp>
          <p:nvSpPr>
            <p:cNvPr id="13" name="TextBox 12"/>
            <p:cNvSpPr txBox="1"/>
            <p:nvPr/>
          </p:nvSpPr>
          <p:spPr>
            <a:xfrm>
              <a:off x="413658" y="3880757"/>
              <a:ext cx="1550421" cy="12003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b="1" dirty="0" err="1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</a:t>
              </a:r>
              <a:r>
                <a:rPr lang="en-GB" b="1" baseline="-25000" dirty="0" err="1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est</a:t>
              </a:r>
              <a:endPara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714822" y="3880755"/>
              <a:ext cx="2571356" cy="12003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b="1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r>
                <a:rPr lang="en-GB" b="1" baseline="30000" dirty="0">
                  <a:solidFill>
                    <a:srgbClr val="00B0F0"/>
                  </a:solidFill>
                  <a:latin typeface="Symbol" panose="05050102010706020507" pitchFamily="18" charset="2"/>
                </a:rPr>
                <a:t>-1</a:t>
              </a:r>
              <a:endParaRPr lang="en-GB" b="1" dirty="0">
                <a:solidFill>
                  <a:srgbClr val="00B0F0"/>
                </a:solidFill>
              </a:endParaRP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36918" y="3880756"/>
              <a:ext cx="2571356" cy="12003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b="1" dirty="0" err="1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</a:t>
              </a:r>
              <a:r>
                <a:rPr lang="en-GB" b="1" baseline="-25000" dirty="0" err="1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meas</a:t>
              </a:r>
              <a:endParaRPr lang="en-GB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GB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 flipV="1">
              <a:off x="5286178" y="4665585"/>
              <a:ext cx="750741" cy="108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H="1" flipV="1">
              <a:off x="1964080" y="4654698"/>
              <a:ext cx="750741" cy="108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" name="Group 2047"/>
          <p:cNvGrpSpPr/>
          <p:nvPr/>
        </p:nvGrpSpPr>
        <p:grpSpPr>
          <a:xfrm>
            <a:off x="1188870" y="2648254"/>
            <a:ext cx="6670616" cy="483806"/>
            <a:chOff x="1188870" y="2648254"/>
            <a:chExt cx="6670616" cy="483806"/>
          </a:xfrm>
        </p:grpSpPr>
        <p:cxnSp>
          <p:nvCxnSpPr>
            <p:cNvPr id="23" name="Straight Arrow Connector 22"/>
            <p:cNvCxnSpPr/>
            <p:nvPr/>
          </p:nvCxnSpPr>
          <p:spPr>
            <a:xfrm flipV="1">
              <a:off x="1188870" y="3107579"/>
              <a:ext cx="6670616" cy="24481"/>
            </a:xfrm>
            <a:prstGeom prst="straightConnector1">
              <a:avLst/>
            </a:prstGeom>
            <a:ln w="28575">
              <a:solidFill>
                <a:srgbClr val="00B0F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721458" y="2648254"/>
              <a:ext cx="2329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B0F0"/>
                  </a:solidFill>
                </a:rPr>
                <a:t>Forward problem</a:t>
              </a:r>
              <a:endParaRPr lang="en-US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83771" y="3592485"/>
            <a:ext cx="6520544" cy="470000"/>
            <a:chOff x="783771" y="3592485"/>
            <a:chExt cx="6520544" cy="470000"/>
          </a:xfrm>
        </p:grpSpPr>
        <p:cxnSp>
          <p:nvCxnSpPr>
            <p:cNvPr id="26" name="Straight Arrow Connector 25"/>
            <p:cNvCxnSpPr/>
            <p:nvPr/>
          </p:nvCxnSpPr>
          <p:spPr>
            <a:xfrm flipH="1">
              <a:off x="783771" y="4054151"/>
              <a:ext cx="6520544" cy="8334"/>
            </a:xfrm>
            <a:prstGeom prst="straightConnector1">
              <a:avLst/>
            </a:prstGeom>
            <a:ln w="28575">
              <a:solidFill>
                <a:srgbClr val="00B0F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714821" y="3592485"/>
              <a:ext cx="21916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B0F0"/>
                  </a:solidFill>
                </a:rPr>
                <a:t>Inverse problem</a:t>
              </a:r>
              <a:endParaRPr lang="en-US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607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6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7686"/>
            <a:ext cx="7772400" cy="1143000"/>
          </a:xfrm>
        </p:spPr>
        <p:txBody>
          <a:bodyPr/>
          <a:lstStyle/>
          <a:p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Seismic problem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13658" y="1202140"/>
            <a:ext cx="8194616" cy="1569662"/>
            <a:chOff x="413658" y="1513112"/>
            <a:chExt cx="8194616" cy="1569662"/>
          </a:xfrm>
        </p:grpSpPr>
        <p:sp>
          <p:nvSpPr>
            <p:cNvPr id="3" name="TextBox 2"/>
            <p:cNvSpPr txBox="1"/>
            <p:nvPr/>
          </p:nvSpPr>
          <p:spPr>
            <a:xfrm>
              <a:off x="413658" y="1513114"/>
              <a:ext cx="1716688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Seismic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parameters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852056" y="1513112"/>
              <a:ext cx="2434122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Wave Theory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36918" y="1513113"/>
              <a:ext cx="2571356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Synthetic seismograms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cxnSp>
          <p:nvCxnSpPr>
            <p:cNvPr id="8" name="Straight Arrow Connector 7"/>
            <p:cNvCxnSpPr>
              <a:stCxn id="3" idx="3"/>
              <a:endCxn id="6" idx="1"/>
            </p:cNvCxnSpPr>
            <p:nvPr/>
          </p:nvCxnSpPr>
          <p:spPr>
            <a:xfrm flipV="1">
              <a:off x="2130346" y="2297942"/>
              <a:ext cx="721710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5286178" y="2297938"/>
              <a:ext cx="750740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426869" y="4357888"/>
            <a:ext cx="8194617" cy="1569662"/>
            <a:chOff x="413657" y="3880755"/>
            <a:chExt cx="8194617" cy="1569662"/>
          </a:xfrm>
        </p:grpSpPr>
        <p:sp>
          <p:nvSpPr>
            <p:cNvPr id="13" name="TextBox 12"/>
            <p:cNvSpPr txBox="1"/>
            <p:nvPr/>
          </p:nvSpPr>
          <p:spPr>
            <a:xfrm>
              <a:off x="413657" y="3880757"/>
              <a:ext cx="1782931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Estimated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parameters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52056" y="3880755"/>
              <a:ext cx="2434121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Inversion / Imaging</a:t>
              </a:r>
            </a:p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36918" y="3880756"/>
              <a:ext cx="2571356" cy="15696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00B0F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Measured seismograms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GB" dirty="0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 flipV="1">
              <a:off x="5286178" y="4665585"/>
              <a:ext cx="750741" cy="108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endCxn id="13" idx="3"/>
            </p:cNvCxnSpPr>
            <p:nvPr/>
          </p:nvCxnSpPr>
          <p:spPr>
            <a:xfrm flipH="1">
              <a:off x="2196588" y="4665586"/>
              <a:ext cx="655468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" name="Group 2047"/>
          <p:cNvGrpSpPr/>
          <p:nvPr/>
        </p:nvGrpSpPr>
        <p:grpSpPr>
          <a:xfrm>
            <a:off x="1188870" y="2822035"/>
            <a:ext cx="6670616" cy="483806"/>
            <a:chOff x="1188870" y="2648254"/>
            <a:chExt cx="6670616" cy="483806"/>
          </a:xfrm>
        </p:grpSpPr>
        <p:cxnSp>
          <p:nvCxnSpPr>
            <p:cNvPr id="23" name="Straight Arrow Connector 22"/>
            <p:cNvCxnSpPr/>
            <p:nvPr/>
          </p:nvCxnSpPr>
          <p:spPr>
            <a:xfrm flipV="1">
              <a:off x="1188870" y="3107579"/>
              <a:ext cx="6670616" cy="24481"/>
            </a:xfrm>
            <a:prstGeom prst="straightConnector1">
              <a:avLst/>
            </a:prstGeom>
            <a:ln w="28575">
              <a:solidFill>
                <a:srgbClr val="00B0F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721458" y="2648254"/>
              <a:ext cx="2329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B0F0"/>
                  </a:solidFill>
                </a:rPr>
                <a:t>Forward problem</a:t>
              </a:r>
              <a:endParaRPr lang="en-US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83771" y="3592485"/>
            <a:ext cx="6520544" cy="470000"/>
            <a:chOff x="783771" y="3592485"/>
            <a:chExt cx="6520544" cy="470000"/>
          </a:xfrm>
        </p:grpSpPr>
        <p:cxnSp>
          <p:nvCxnSpPr>
            <p:cNvPr id="26" name="Straight Arrow Connector 25"/>
            <p:cNvCxnSpPr/>
            <p:nvPr/>
          </p:nvCxnSpPr>
          <p:spPr>
            <a:xfrm flipH="1">
              <a:off x="783771" y="4054151"/>
              <a:ext cx="6520544" cy="8334"/>
            </a:xfrm>
            <a:prstGeom prst="straightConnector1">
              <a:avLst/>
            </a:prstGeom>
            <a:ln w="28575">
              <a:solidFill>
                <a:srgbClr val="00B0F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714821" y="3592485"/>
              <a:ext cx="21916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B0F0"/>
                  </a:solidFill>
                </a:rPr>
                <a:t>Inverse problem</a:t>
              </a:r>
              <a:endParaRPr lang="en-US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497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7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24782" y="53521"/>
            <a:ext cx="5979886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Linear forward model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521761"/>
              </p:ext>
            </p:extLst>
          </p:nvPr>
        </p:nvGraphicFramePr>
        <p:xfrm>
          <a:off x="524782" y="1569665"/>
          <a:ext cx="6252536" cy="3863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88960" imgH="2031840" progId="Equation.DSMT4">
                  <p:embed/>
                </p:oleObj>
              </mc:Choice>
              <mc:Fallback>
                <p:oleObj name="Equation" r:id="rId2" imgW="3288960" imgH="2031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4782" y="1569665"/>
                        <a:ext cx="6252536" cy="3863107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0876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8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6441" y="38361"/>
            <a:ext cx="4122057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Inverse of d = Am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034750"/>
              </p:ext>
            </p:extLst>
          </p:nvPr>
        </p:nvGraphicFramePr>
        <p:xfrm>
          <a:off x="586441" y="1714313"/>
          <a:ext cx="8120063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44640" imgH="1346040" progId="Equation.DSMT4">
                  <p:embed/>
                </p:oleObj>
              </mc:Choice>
              <mc:Fallback>
                <p:oleObj name="Equation" r:id="rId2" imgW="3644640" imgH="134604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6441" y="1714313"/>
                        <a:ext cx="8120063" cy="3000375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1855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F2B9B-ABCD-460B-86A9-DD953CF11FAA}" type="slidenum">
              <a:rPr lang="en-GB"/>
              <a:pPr/>
              <a:t>9</a:t>
            </a:fld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9157" y="0"/>
            <a:ext cx="9144000" cy="1143000"/>
          </a:xfrm>
        </p:spPr>
        <p:txBody>
          <a:bodyPr/>
          <a:lstStyle/>
          <a:p>
            <a:pPr algn="l"/>
            <a:r>
              <a:rPr lang="en-GB" sz="3200" b="1" u="sng" dirty="0">
                <a:solidFill>
                  <a:srgbClr val="00B0F0"/>
                </a:solidFill>
                <a:latin typeface="Tahoma" pitchFamily="34" charset="0"/>
              </a:rPr>
              <a:t>Inverse when exact inverse does not exist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349291"/>
              </p:ext>
            </p:extLst>
          </p:nvPr>
        </p:nvGraphicFramePr>
        <p:xfrm>
          <a:off x="349157" y="1635872"/>
          <a:ext cx="6807200" cy="368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22480" imgH="2070000" progId="Equation.DSMT4">
                  <p:embed/>
                </p:oleObj>
              </mc:Choice>
              <mc:Fallback>
                <p:oleObj name="Equation" r:id="rId2" imgW="3822480" imgH="20700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9157" y="1635872"/>
                        <a:ext cx="6807200" cy="3686175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130609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19798</TotalTime>
  <Words>949</Words>
  <Application>Microsoft Office PowerPoint</Application>
  <PresentationFormat>On-screen Show (4:3)</PresentationFormat>
  <Paragraphs>254</Paragraphs>
  <Slides>36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Symbol</vt:lpstr>
      <vt:lpstr>Tahoma</vt:lpstr>
      <vt:lpstr>Times New Roman</vt:lpstr>
      <vt:lpstr>Default Design</vt:lpstr>
      <vt:lpstr>Equation</vt:lpstr>
      <vt:lpstr>Part 2 (2nd afternoon)</vt:lpstr>
      <vt:lpstr>Linear Inversion</vt:lpstr>
      <vt:lpstr>General Forward model</vt:lpstr>
      <vt:lpstr>Forward vs. Inverse problem</vt:lpstr>
      <vt:lpstr>Mathematical problem</vt:lpstr>
      <vt:lpstr>Seismic problem</vt:lpstr>
      <vt:lpstr>Linear forward model</vt:lpstr>
      <vt:lpstr>Inverse of d = Am </vt:lpstr>
      <vt:lpstr>Inverse when exact inverse does not exist </vt:lpstr>
      <vt:lpstr>Least-squares solution </vt:lpstr>
      <vt:lpstr>Least-squares solution </vt:lpstr>
      <vt:lpstr>Inverse when non-uniqueness </vt:lpstr>
      <vt:lpstr>Inverse when non-uniqueness … </vt:lpstr>
      <vt:lpstr>Definition: Notation H</vt:lpstr>
      <vt:lpstr>Unitary matrices </vt:lpstr>
      <vt:lpstr>Singular-Value Decomposition </vt:lpstr>
      <vt:lpstr>Null spaces </vt:lpstr>
      <vt:lpstr>Null spaces and SVD </vt:lpstr>
      <vt:lpstr>Non-Null and Null spaces </vt:lpstr>
      <vt:lpstr>Pseudo-inverse</vt:lpstr>
      <vt:lpstr>Pseudo-inverse</vt:lpstr>
      <vt:lpstr>Pseudo-inverse </vt:lpstr>
      <vt:lpstr>Pseudo-inverse </vt:lpstr>
      <vt:lpstr>Pseudo-inverse: case 1 </vt:lpstr>
      <vt:lpstr>Pseudo-inverse: case 2 </vt:lpstr>
      <vt:lpstr>Pseudo-inverse: case 2 (cont’d) </vt:lpstr>
      <vt:lpstr>Pseudo-inverse: case 3 </vt:lpstr>
      <vt:lpstr>Pseudo-inverse: case 4 </vt:lpstr>
      <vt:lpstr>Overview (1)</vt:lpstr>
      <vt:lpstr>Overview (2)</vt:lpstr>
      <vt:lpstr>Condition number</vt:lpstr>
      <vt:lpstr>Well posedness</vt:lpstr>
      <vt:lpstr>Ill-conditioned problem (1)</vt:lpstr>
      <vt:lpstr>Ill-conditioned problem (2)</vt:lpstr>
      <vt:lpstr>Ill-conditioned problem (3)</vt:lpstr>
      <vt:lpstr>Ill-conditioned problem (4)</vt:lpstr>
    </vt:vector>
  </TitlesOfParts>
  <Company>TU Delft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ACOUSTICAL WAVE-EQUATION</dc:title>
  <dc:creator>Gisolf</dc:creator>
  <cp:lastModifiedBy>Guy Drijkoningen</cp:lastModifiedBy>
  <cp:revision>280</cp:revision>
  <cp:lastPrinted>2014-09-10T15:24:31Z</cp:lastPrinted>
  <dcterms:created xsi:type="dcterms:W3CDTF">2002-09-20T13:36:49Z</dcterms:created>
  <dcterms:modified xsi:type="dcterms:W3CDTF">2025-05-01T08:26:42Z</dcterms:modified>
</cp:coreProperties>
</file>